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65" r:id="rId2"/>
    <p:sldId id="258" r:id="rId3"/>
    <p:sldId id="279" r:id="rId4"/>
    <p:sldId id="280" r:id="rId5"/>
    <p:sldId id="281" r:id="rId6"/>
    <p:sldId id="286" r:id="rId7"/>
    <p:sldId id="282" r:id="rId8"/>
    <p:sldId id="287" r:id="rId9"/>
    <p:sldId id="288" r:id="rId10"/>
    <p:sldId id="289" r:id="rId11"/>
    <p:sldId id="283" r:id="rId12"/>
    <p:sldId id="293" r:id="rId13"/>
    <p:sldId id="294" r:id="rId14"/>
    <p:sldId id="290" r:id="rId15"/>
    <p:sldId id="291" r:id="rId16"/>
    <p:sldId id="295" r:id="rId17"/>
    <p:sldId id="284" r:id="rId18"/>
    <p:sldId id="296" r:id="rId19"/>
    <p:sldId id="285" r:id="rId20"/>
    <p:sldId id="29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51">
          <p15:clr>
            <a:srgbClr val="A4A3A4"/>
          </p15:clr>
        </p15:guide>
        <p15:guide id="3" pos="348">
          <p15:clr>
            <a:srgbClr val="A4A3A4"/>
          </p15:clr>
        </p15:guide>
        <p15:guide id="4" pos="1796">
          <p15:clr>
            <a:srgbClr val="A4A3A4"/>
          </p15:clr>
        </p15:guide>
        <p15:guide id="5" pos="27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BC483"/>
    <a:srgbClr val="006FBF"/>
    <a:srgbClr val="D9D9D9"/>
    <a:srgbClr val="F1F1F2"/>
    <a:srgbClr val="002147"/>
    <a:srgbClr val="4DA0FF"/>
    <a:srgbClr val="BDD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35BC3B-DFA1-4958-8D08-B9B4613AB785}" v="78" dt="2019-06-05T14:04:57.59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5" autoAdjust="0"/>
    <p:restoredTop sz="84736" autoAdjust="0"/>
  </p:normalViewPr>
  <p:slideViewPr>
    <p:cSldViewPr snapToGrid="0" showGuides="1">
      <p:cViewPr>
        <p:scale>
          <a:sx n="62" d="100"/>
          <a:sy n="62" d="100"/>
        </p:scale>
        <p:origin x="1213" y="115"/>
      </p:cViewPr>
      <p:guideLst>
        <p:guide orient="horz" pos="2183"/>
        <p:guide pos="2851"/>
        <p:guide pos="348"/>
        <p:guide pos="1796"/>
        <p:guide pos="274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6B1D9-1D91-4DC1-8B1B-9D16A35FA6BE}" type="datetimeFigureOut">
              <a:rPr lang="zh-CN" altLang="en-US" smtClean="0"/>
              <a:t>2019/6/10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9B7EA9-2E54-436A-8A63-CAB97AA477B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各位老师上午好，我是答辩人朱明远，来自</a:t>
            </a:r>
            <a:r>
              <a:rPr lang="en-US" altLang="zh-CN" dirty="0"/>
              <a:t>15</a:t>
            </a:r>
            <a:r>
              <a:rPr lang="zh-CN" altLang="en-US" dirty="0"/>
              <a:t>级动物科学专业，我今天答辩的题目是</a:t>
            </a:r>
            <a:r>
              <a:rPr lang="zh-CN" altLang="en-US" sz="1200" dirty="0">
                <a:solidFill>
                  <a:schemeClr val="bg1"/>
                </a:solidFill>
                <a:latin typeface="方正小标宋简体" panose="02000000000000000000" pitchFamily="2" charset="-122"/>
                <a:ea typeface="方正小标宋简体" panose="02000000000000000000" pitchFamily="2" charset="-122"/>
              </a:rPr>
              <a:t>比较基因组学揭示家鸡黑白羽色变异的遗传学基础 </a:t>
            </a:r>
          </a:p>
          <a:p>
            <a:r>
              <a:rPr lang="zh-CN" altLang="en-US" dirty="0"/>
              <a:t>，指导老师是赵志辉教授。首先介绍下研究背景</a:t>
            </a:r>
          </a:p>
        </p:txBody>
      </p:sp>
      <p:sp>
        <p:nvSpPr>
          <p:cNvPr id="4" name="灯片编号占位符 3"/>
          <p:cNvSpPr>
            <a:spLocks noGrp="1"/>
          </p:cNvSpPr>
          <p:nvPr>
            <p:ph type="sldNum" sz="quarter" idx="5"/>
          </p:nvPr>
        </p:nvSpPr>
        <p:spPr/>
        <p:txBody>
          <a:bodyPr/>
          <a:lstStyle/>
          <a:p>
            <a:fld id="{C49B7EA9-2E54-436A-8A63-CAB97AA477B7}" type="slidenum">
              <a:rPr lang="zh-CN" altLang="en-US" smtClean="0"/>
              <a:t>1</a:t>
            </a:fld>
            <a:endParaRPr lang="zh-CN" altLang="en-US"/>
          </a:p>
        </p:txBody>
      </p:sp>
    </p:spTree>
    <p:extLst>
      <p:ext uri="{BB962C8B-B14F-4D97-AF65-F5344CB8AC3E}">
        <p14:creationId xmlns:p14="http://schemas.microsoft.com/office/powerpoint/2010/main" val="722777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元宝鸡的核苷酸多态性值约为 </a:t>
            </a:r>
            <a:r>
              <a:rPr lang="en-US" altLang="zh-CN" dirty="0"/>
              <a:t>0.0025</a:t>
            </a:r>
            <a:r>
              <a:rPr lang="zh-CN" altLang="en-US" dirty="0"/>
              <a:t>，显著低于其它鸡，提示元宝鸡在驯化</a:t>
            </a:r>
          </a:p>
          <a:p>
            <a:r>
              <a:rPr lang="zh-CN" altLang="en-US" dirty="0"/>
              <a:t>和选育过程中可能经历了近交或者瓶颈效应。</a:t>
            </a:r>
          </a:p>
        </p:txBody>
      </p:sp>
      <p:sp>
        <p:nvSpPr>
          <p:cNvPr id="4" name="灯片编号占位符 3"/>
          <p:cNvSpPr>
            <a:spLocks noGrp="1"/>
          </p:cNvSpPr>
          <p:nvPr>
            <p:ph type="sldNum" sz="quarter" idx="5"/>
          </p:nvPr>
        </p:nvSpPr>
        <p:spPr/>
        <p:txBody>
          <a:bodyPr/>
          <a:lstStyle/>
          <a:p>
            <a:fld id="{C49B7EA9-2E54-436A-8A63-CAB97AA477B7}" type="slidenum">
              <a:rPr lang="zh-CN" altLang="en-US" smtClean="0"/>
              <a:t>10</a:t>
            </a:fld>
            <a:endParaRPr lang="zh-CN" altLang="en-US"/>
          </a:p>
        </p:txBody>
      </p:sp>
    </p:spTree>
    <p:extLst>
      <p:ext uri="{BB962C8B-B14F-4D97-AF65-F5344CB8AC3E}">
        <p14:creationId xmlns:p14="http://schemas.microsoft.com/office/powerpoint/2010/main" val="1649506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a:t>
            </a:r>
            <a:r>
              <a:rPr lang="en-US" altLang="zh-CN" dirty="0"/>
              <a:t>FST</a:t>
            </a:r>
            <a:r>
              <a:rPr lang="zh-CN" altLang="en-US" dirty="0"/>
              <a:t>和</a:t>
            </a:r>
            <a:r>
              <a:rPr lang="en-US" altLang="zh-CN" dirty="0"/>
              <a:t>LSBL</a:t>
            </a:r>
            <a:r>
              <a:rPr lang="zh-CN" altLang="en-US" dirty="0"/>
              <a:t>比较分析了家鸡和元宝鸡的分化程度，如图所示</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49B7EA9-2E54-436A-8A63-CAB97AA477B7}" type="slidenum">
              <a:rPr lang="zh-CN" altLang="en-US" smtClean="0"/>
              <a:t>11</a:t>
            </a:fld>
            <a:endParaRPr lang="zh-CN" altLang="en-US"/>
          </a:p>
        </p:txBody>
      </p:sp>
    </p:spTree>
    <p:extLst>
      <p:ext uri="{BB962C8B-B14F-4D97-AF65-F5344CB8AC3E}">
        <p14:creationId xmlns:p14="http://schemas.microsoft.com/office/powerpoint/2010/main" val="1663774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我们发现了</a:t>
            </a:r>
            <a:r>
              <a:rPr lang="en-US" altLang="zh-CN" dirty="0"/>
              <a:t>chr1:147.55Mb-147.82Mb</a:t>
            </a:r>
            <a:r>
              <a:rPr lang="zh-CN" altLang="en-US" dirty="0"/>
              <a:t>、</a:t>
            </a:r>
            <a:r>
              <a:rPr lang="en-US" altLang="zh-CN" dirty="0"/>
              <a:t>chr2:57.05Mb-57.22Mb </a:t>
            </a:r>
            <a:r>
              <a:rPr lang="zh-CN" altLang="en-US" dirty="0"/>
              <a:t>等区</a:t>
            </a:r>
          </a:p>
          <a:p>
            <a:r>
              <a:rPr lang="zh-CN" altLang="en-US" dirty="0"/>
              <a:t>域在元宝鸡和其它鸡中表现出很强的分化，可能参与了元宝鸡的毛色驯化的具体过程</a:t>
            </a:r>
          </a:p>
        </p:txBody>
      </p:sp>
      <p:sp>
        <p:nvSpPr>
          <p:cNvPr id="4" name="灯片编号占位符 3"/>
          <p:cNvSpPr>
            <a:spLocks noGrp="1"/>
          </p:cNvSpPr>
          <p:nvPr>
            <p:ph type="sldNum" sz="quarter" idx="5"/>
          </p:nvPr>
        </p:nvSpPr>
        <p:spPr/>
        <p:txBody>
          <a:bodyPr/>
          <a:lstStyle/>
          <a:p>
            <a:fld id="{C49B7EA9-2E54-436A-8A63-CAB97AA477B7}" type="slidenum">
              <a:rPr lang="zh-CN" altLang="en-US" smtClean="0"/>
              <a:t>12</a:t>
            </a:fld>
            <a:endParaRPr lang="zh-CN" altLang="en-US"/>
          </a:p>
        </p:txBody>
      </p:sp>
    </p:spTree>
    <p:extLst>
      <p:ext uri="{BB962C8B-B14F-4D97-AF65-F5344CB8AC3E}">
        <p14:creationId xmlns:p14="http://schemas.microsoft.com/office/powerpoint/2010/main" val="1707554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我们将刚才的第一张图片进行放大，并通过一定变换突出差异，显示</a:t>
            </a:r>
            <a:r>
              <a:rPr lang="en-US" altLang="zh-CN" dirty="0"/>
              <a:t>1</a:t>
            </a:r>
            <a:r>
              <a:rPr lang="zh-CN" altLang="en-US" dirty="0"/>
              <a:t>、</a:t>
            </a:r>
            <a:r>
              <a:rPr lang="en-US" altLang="zh-CN" dirty="0"/>
              <a:t>2</a:t>
            </a:r>
            <a:r>
              <a:rPr lang="zh-CN" altLang="en-US" dirty="0"/>
              <a:t>号染色体存在显著的峰值</a:t>
            </a:r>
          </a:p>
        </p:txBody>
      </p:sp>
      <p:sp>
        <p:nvSpPr>
          <p:cNvPr id="4" name="灯片编号占位符 3"/>
          <p:cNvSpPr>
            <a:spLocks noGrp="1"/>
          </p:cNvSpPr>
          <p:nvPr>
            <p:ph type="sldNum" sz="quarter" idx="5"/>
          </p:nvPr>
        </p:nvSpPr>
        <p:spPr/>
        <p:txBody>
          <a:bodyPr/>
          <a:lstStyle/>
          <a:p>
            <a:fld id="{C49B7EA9-2E54-436A-8A63-CAB97AA477B7}" type="slidenum">
              <a:rPr lang="zh-CN" altLang="en-US" smtClean="0"/>
              <a:t>13</a:t>
            </a:fld>
            <a:endParaRPr lang="zh-CN" altLang="en-US"/>
          </a:p>
        </p:txBody>
      </p:sp>
    </p:spTree>
    <p:extLst>
      <p:ext uri="{BB962C8B-B14F-4D97-AF65-F5344CB8AC3E}">
        <p14:creationId xmlns:p14="http://schemas.microsoft.com/office/powerpoint/2010/main" val="719087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9B7EA9-2E54-436A-8A63-CAB97AA477B7}" type="slidenum">
              <a:rPr lang="zh-CN" altLang="en-US" smtClean="0"/>
              <a:t>14</a:t>
            </a:fld>
            <a:endParaRPr lang="zh-CN" altLang="en-US"/>
          </a:p>
        </p:txBody>
      </p:sp>
    </p:spTree>
    <p:extLst>
      <p:ext uri="{BB962C8B-B14F-4D97-AF65-F5344CB8AC3E}">
        <p14:creationId xmlns:p14="http://schemas.microsoft.com/office/powerpoint/2010/main" val="2597211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9B7EA9-2E54-436A-8A63-CAB97AA477B7}" type="slidenum">
              <a:rPr lang="zh-CN" altLang="en-US" smtClean="0"/>
              <a:t>15</a:t>
            </a:fld>
            <a:endParaRPr lang="zh-CN" altLang="en-US"/>
          </a:p>
        </p:txBody>
      </p:sp>
    </p:spTree>
    <p:extLst>
      <p:ext uri="{BB962C8B-B14F-4D97-AF65-F5344CB8AC3E}">
        <p14:creationId xmlns:p14="http://schemas.microsoft.com/office/powerpoint/2010/main" val="4204318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9B7EA9-2E54-436A-8A63-CAB97AA477B7}" type="slidenum">
              <a:rPr lang="zh-CN" altLang="en-US" smtClean="0"/>
              <a:t>16</a:t>
            </a:fld>
            <a:endParaRPr lang="zh-CN" altLang="en-US"/>
          </a:p>
        </p:txBody>
      </p:sp>
    </p:spTree>
    <p:extLst>
      <p:ext uri="{BB962C8B-B14F-4D97-AF65-F5344CB8AC3E}">
        <p14:creationId xmlns:p14="http://schemas.microsoft.com/office/powerpoint/2010/main" val="2097921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，如图所示仅有 </a:t>
            </a:r>
            <a:r>
              <a:rPr lang="en-US" altLang="zh-CN" dirty="0"/>
              <a:t>2 </a:t>
            </a:r>
            <a:r>
              <a:rPr lang="zh-CN" altLang="en-US" dirty="0"/>
              <a:t>个基因在这四种方法彼此重叠，可能的原因为四种方法基于不同的算法理论基础并且我们根据“</a:t>
            </a:r>
            <a:r>
              <a:rPr lang="en-US" altLang="zh-CN" dirty="0"/>
              <a:t>outlier approach”</a:t>
            </a:r>
            <a:r>
              <a:rPr lang="zh-CN" altLang="en-US" dirty="0"/>
              <a:t>简化原理选取的实际阈值不同。这种结果已经被众多的人类基因组数据挖掘实验验证，有文献表明，若基于多种方法对人类基因组分析时，仅有大约</a:t>
            </a:r>
            <a:r>
              <a:rPr lang="en-US" altLang="zh-CN" dirty="0"/>
              <a:t>15%</a:t>
            </a:r>
            <a:r>
              <a:rPr lang="zh-CN" altLang="en-US" dirty="0"/>
              <a:t>的基因座是相互吻合的。</a:t>
            </a:r>
          </a:p>
        </p:txBody>
      </p:sp>
      <p:sp>
        <p:nvSpPr>
          <p:cNvPr id="4" name="灯片编号占位符 3"/>
          <p:cNvSpPr>
            <a:spLocks noGrp="1"/>
          </p:cNvSpPr>
          <p:nvPr>
            <p:ph type="sldNum" sz="quarter" idx="5"/>
          </p:nvPr>
        </p:nvSpPr>
        <p:spPr/>
        <p:txBody>
          <a:bodyPr/>
          <a:lstStyle/>
          <a:p>
            <a:fld id="{C49B7EA9-2E54-436A-8A63-CAB97AA477B7}" type="slidenum">
              <a:rPr lang="zh-CN" altLang="en-US" smtClean="0"/>
              <a:t>17</a:t>
            </a:fld>
            <a:endParaRPr lang="zh-CN" altLang="en-US"/>
          </a:p>
        </p:txBody>
      </p:sp>
    </p:spTree>
    <p:extLst>
      <p:ext uri="{BB962C8B-B14F-4D97-AF65-F5344CB8AC3E}">
        <p14:creationId xmlns:p14="http://schemas.microsoft.com/office/powerpoint/2010/main" val="3102931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具体的突变情况我们可以用</a:t>
            </a:r>
            <a:r>
              <a:rPr lang="en-US" altLang="zh-CN" dirty="0"/>
              <a:t>IGV</a:t>
            </a:r>
            <a:r>
              <a:rPr lang="zh-CN" altLang="en-US" dirty="0"/>
              <a:t>基因组浏览器进行手动查看</a:t>
            </a:r>
          </a:p>
        </p:txBody>
      </p:sp>
      <p:sp>
        <p:nvSpPr>
          <p:cNvPr id="4" name="灯片编号占位符 3"/>
          <p:cNvSpPr>
            <a:spLocks noGrp="1"/>
          </p:cNvSpPr>
          <p:nvPr>
            <p:ph type="sldNum" sz="quarter" idx="5"/>
          </p:nvPr>
        </p:nvSpPr>
        <p:spPr/>
        <p:txBody>
          <a:bodyPr/>
          <a:lstStyle/>
          <a:p>
            <a:fld id="{C49B7EA9-2E54-436A-8A63-CAB97AA477B7}" type="slidenum">
              <a:rPr lang="zh-CN" altLang="en-US" smtClean="0"/>
              <a:t>18</a:t>
            </a:fld>
            <a:endParaRPr lang="zh-CN" altLang="en-US"/>
          </a:p>
        </p:txBody>
      </p:sp>
    </p:spTree>
    <p:extLst>
      <p:ext uri="{BB962C8B-B14F-4D97-AF65-F5344CB8AC3E}">
        <p14:creationId xmlns:p14="http://schemas.microsoft.com/office/powerpoint/2010/main" val="1783840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因此综上所述，我们</a:t>
            </a:r>
            <a:r>
              <a:rPr lang="zh-CN" altLang="en-US" dirty="0">
                <a:solidFill>
                  <a:srgbClr val="002147"/>
                </a:solidFill>
                <a:latin typeface="方正小标宋简体" panose="02000000000000000000" pitchFamily="2" charset="-122"/>
                <a:ea typeface="方正小标宋简体" panose="02000000000000000000" pitchFamily="2" charset="-122"/>
              </a:rPr>
              <a:t>对羽色调控通路提出新的见解。在本研究中，我们发现 </a:t>
            </a:r>
            <a:r>
              <a:rPr lang="en-US" altLang="zh-CN" dirty="0">
                <a:solidFill>
                  <a:srgbClr val="002147"/>
                </a:solidFill>
                <a:latin typeface="方正小标宋简体" panose="02000000000000000000" pitchFamily="2" charset="-122"/>
                <a:ea typeface="方正小标宋简体" panose="02000000000000000000" pitchFamily="2" charset="-122"/>
              </a:rPr>
              <a:t>23</a:t>
            </a:r>
            <a:r>
              <a:rPr lang="zh-CN" altLang="en-US" dirty="0">
                <a:solidFill>
                  <a:srgbClr val="002147"/>
                </a:solidFill>
                <a:latin typeface="方正小标宋简体" panose="02000000000000000000" pitchFamily="2" charset="-122"/>
                <a:ea typeface="方正小标宋简体" panose="02000000000000000000" pitchFamily="2" charset="-122"/>
              </a:rPr>
              <a:t>个非编码区域可能对鸡的羽色驯化有着重要的调控作用。</a:t>
            </a:r>
            <a:endParaRPr lang="en-US" altLang="zh-CN" dirty="0">
              <a:solidFill>
                <a:srgbClr val="002147"/>
              </a:solidFill>
              <a:latin typeface="方正小标宋简体" panose="02000000000000000000" pitchFamily="2" charset="-122"/>
              <a:ea typeface="方正小标宋简体" panose="02000000000000000000" pitchFamily="2" charset="-122"/>
            </a:endParaRPr>
          </a:p>
          <a:p>
            <a:r>
              <a:rPr lang="zh-CN" altLang="en-US" dirty="0">
                <a:solidFill>
                  <a:srgbClr val="002147"/>
                </a:solidFill>
                <a:latin typeface="方正小标宋简体" panose="02000000000000000000" pitchFamily="2" charset="-122"/>
                <a:ea typeface="方正小标宋简体" panose="02000000000000000000" pitchFamily="2" charset="-122"/>
              </a:rPr>
              <a:t>结论</a:t>
            </a:r>
            <a:r>
              <a:rPr lang="en-US" altLang="zh-CN" dirty="0">
                <a:solidFill>
                  <a:srgbClr val="002147"/>
                </a:solidFill>
                <a:latin typeface="方正小标宋简体" panose="02000000000000000000" pitchFamily="2" charset="-122"/>
                <a:ea typeface="方正小标宋简体" panose="02000000000000000000" pitchFamily="2" charset="-122"/>
              </a:rPr>
              <a:t>XXXX</a:t>
            </a:r>
          </a:p>
          <a:p>
            <a:r>
              <a:rPr lang="zh-CN" altLang="en-US" dirty="0"/>
              <a:t>不足之处可能在于目前有大量不同品种的不同毛色及，本研究只选取元宝鸡作为毛色驯化代表。而且在红原鸡中并没有发现在 该区域</a:t>
            </a:r>
            <a:r>
              <a:rPr lang="en-US" altLang="zh-CN" dirty="0"/>
              <a:t> </a:t>
            </a:r>
            <a:r>
              <a:rPr lang="zh-CN" altLang="en-US" dirty="0"/>
              <a:t>存在类似元宝鸡的突变。因此这些区域可能只与元宝鸡的黑白羽色相关，并不是决定所有家鸡变化的基因。因此，在今后的研究中需要广泛采集不同品种的家鸡而进行相互比较，有助于更</a:t>
            </a:r>
          </a:p>
          <a:p>
            <a:r>
              <a:rPr lang="zh-CN" altLang="en-US" dirty="0"/>
              <a:t>加全面地解析人工选择作用下家鸡毛色变异的遗传机制。 </a:t>
            </a:r>
          </a:p>
        </p:txBody>
      </p:sp>
      <p:sp>
        <p:nvSpPr>
          <p:cNvPr id="4" name="灯片编号占位符 3"/>
          <p:cNvSpPr>
            <a:spLocks noGrp="1"/>
          </p:cNvSpPr>
          <p:nvPr>
            <p:ph type="sldNum" sz="quarter" idx="5"/>
          </p:nvPr>
        </p:nvSpPr>
        <p:spPr/>
        <p:txBody>
          <a:bodyPr/>
          <a:lstStyle/>
          <a:p>
            <a:fld id="{C49B7EA9-2E54-436A-8A63-CAB97AA477B7}" type="slidenum">
              <a:rPr lang="zh-CN" altLang="en-US" smtClean="0"/>
              <a:t>19</a:t>
            </a:fld>
            <a:endParaRPr lang="zh-CN" altLang="en-US"/>
          </a:p>
        </p:txBody>
      </p:sp>
    </p:spTree>
    <p:extLst>
      <p:ext uri="{BB962C8B-B14F-4D97-AF65-F5344CB8AC3E}">
        <p14:creationId xmlns:p14="http://schemas.microsoft.com/office/powerpoint/2010/main" val="101499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探究毛色相关基因对于研究家鸡的驯化与起源、遗传资源的保护 、分子遗传学育种等方面也都具有重要的意义。 但事实却是，有关毛色的研究进展极为缓慢，主要原因可总结</a:t>
            </a:r>
            <a:r>
              <a:rPr lang="en-US" altLang="zh-CN" sz="1200" dirty="0">
                <a:solidFill>
                  <a:schemeClr val="tx1">
                    <a:lumMod val="75000"/>
                    <a:lumOff val="25000"/>
                  </a:schemeClr>
                </a:solidFill>
                <a:latin typeface="微软雅黑" panose="020B0503020204020204" charset="-122"/>
                <a:ea typeface="微软雅黑" panose="020B0503020204020204" charset="-122"/>
              </a:rPr>
              <a:t>1</a:t>
            </a:r>
            <a:r>
              <a:rPr lang="zh-CN" altLang="en-US" sz="1200" dirty="0">
                <a:solidFill>
                  <a:schemeClr val="tx1">
                    <a:lumMod val="75000"/>
                    <a:lumOff val="25000"/>
                  </a:schemeClr>
                </a:solidFill>
                <a:latin typeface="微软雅黑" panose="020B0503020204020204" charset="-122"/>
                <a:ea typeface="微软雅黑" panose="020B0503020204020204" charset="-122"/>
              </a:rPr>
              <a:t>、家鸡驯化历史不明确</a:t>
            </a:r>
            <a:r>
              <a:rPr lang="en-US" altLang="zh-CN" sz="1200" dirty="0">
                <a:solidFill>
                  <a:schemeClr val="tx1">
                    <a:lumMod val="75000"/>
                    <a:lumOff val="25000"/>
                  </a:schemeClr>
                </a:solidFill>
                <a:latin typeface="微软雅黑" panose="020B0503020204020204" charset="-122"/>
                <a:ea typeface="微软雅黑" panose="020B0503020204020204" charset="-122"/>
              </a:rPr>
              <a:t>2</a:t>
            </a:r>
            <a:r>
              <a:rPr lang="zh-CN" altLang="en-US" sz="1200" dirty="0">
                <a:solidFill>
                  <a:schemeClr val="tx1">
                    <a:lumMod val="75000"/>
                    <a:lumOff val="25000"/>
                  </a:schemeClr>
                </a:solidFill>
                <a:latin typeface="微软雅黑" panose="020B0503020204020204" charset="-122"/>
                <a:ea typeface="微软雅黑" panose="020B0503020204020204" charset="-122"/>
              </a:rPr>
              <a:t>、羽色调控机制复杂</a:t>
            </a:r>
            <a:r>
              <a:rPr lang="en-US" altLang="zh-CN" sz="1200" dirty="0">
                <a:solidFill>
                  <a:schemeClr val="tx1">
                    <a:lumMod val="75000"/>
                    <a:lumOff val="25000"/>
                  </a:schemeClr>
                </a:solidFill>
                <a:latin typeface="微软雅黑" panose="020B0503020204020204" charset="-122"/>
                <a:ea typeface="微软雅黑" panose="020B0503020204020204" charset="-122"/>
              </a:rPr>
              <a:t>3</a:t>
            </a:r>
            <a:r>
              <a:rPr lang="zh-CN" altLang="en-US" sz="1200" dirty="0">
                <a:solidFill>
                  <a:schemeClr val="tx1">
                    <a:lumMod val="75000"/>
                    <a:lumOff val="25000"/>
                  </a:schemeClr>
                </a:solidFill>
                <a:latin typeface="微软雅黑" panose="020B0503020204020204" charset="-122"/>
                <a:ea typeface="微软雅黑" panose="020B0503020204020204" charset="-122"/>
              </a:rPr>
              <a:t>、样本缺乏代表性三个方面</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因此本次实验采用元宝鸡</a:t>
            </a:r>
            <a:r>
              <a:rPr lang="en-US" altLang="zh-CN" sz="1200" dirty="0">
                <a:solidFill>
                  <a:schemeClr val="tx1">
                    <a:lumMod val="75000"/>
                    <a:lumOff val="25000"/>
                  </a:schemeClr>
                </a:solidFill>
                <a:latin typeface="微软雅黑" panose="020B0503020204020204" charset="-122"/>
                <a:ea typeface="微软雅黑" panose="020B0503020204020204" charset="-122"/>
              </a:rPr>
              <a:t>NGS</a:t>
            </a:r>
            <a:r>
              <a:rPr lang="zh-CN" altLang="en-US" sz="1200" dirty="0">
                <a:solidFill>
                  <a:schemeClr val="tx1">
                    <a:lumMod val="75000"/>
                    <a:lumOff val="25000"/>
                  </a:schemeClr>
                </a:solidFill>
                <a:latin typeface="微软雅黑" panose="020B0503020204020204" charset="-122"/>
                <a:ea typeface="微软雅黑" panose="020B0503020204020204" charset="-122"/>
              </a:rPr>
              <a:t>数据来探究该毛色驯化，元宝鸡拥有驯化历史明确以及纯色羽毛等优良生物学特性，并且我们了</a:t>
            </a:r>
            <a:r>
              <a:rPr lang="zh-CN" altLang="en-US" b="1" dirty="0"/>
              <a:t>采用群体遗传学和比较基因组学的结合的技术，基于</a:t>
            </a:r>
            <a:r>
              <a:rPr lang="en-US" altLang="zh-CN" b="1" dirty="0"/>
              <a:t>NGS</a:t>
            </a:r>
            <a:r>
              <a:rPr lang="zh-CN" altLang="en-US" b="1" dirty="0"/>
              <a:t>基因组图谱，探究群体在演化动力的影响下等位基因的分布和改变，省时省力</a:t>
            </a:r>
            <a:endParaRPr lang="zh-CN" altLang="en-US" dirty="0"/>
          </a:p>
        </p:txBody>
      </p:sp>
      <p:sp>
        <p:nvSpPr>
          <p:cNvPr id="4" name="灯片编号占位符 3"/>
          <p:cNvSpPr>
            <a:spLocks noGrp="1"/>
          </p:cNvSpPr>
          <p:nvPr>
            <p:ph type="sldNum" sz="quarter" idx="5"/>
          </p:nvPr>
        </p:nvSpPr>
        <p:spPr/>
        <p:txBody>
          <a:bodyPr/>
          <a:lstStyle/>
          <a:p>
            <a:fld id="{C49B7EA9-2E54-436A-8A63-CAB97AA477B7}" type="slidenum">
              <a:rPr lang="zh-CN" altLang="en-US" smtClean="0"/>
              <a:t>2</a:t>
            </a:fld>
            <a:endParaRPr lang="zh-CN" altLang="en-US"/>
          </a:p>
        </p:txBody>
      </p:sp>
    </p:spTree>
    <p:extLst>
      <p:ext uri="{BB962C8B-B14F-4D97-AF65-F5344CB8AC3E}">
        <p14:creationId xmlns:p14="http://schemas.microsoft.com/office/powerpoint/2010/main" val="2356111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Q1:</a:t>
            </a:r>
            <a:r>
              <a:rPr lang="zh-CN" altLang="en-US" dirty="0"/>
              <a:t>为什么这么简单 ？？  答：</a:t>
            </a:r>
            <a:r>
              <a:rPr lang="en-US" altLang="zh-CN" dirty="0"/>
              <a:t>30</a:t>
            </a:r>
            <a:r>
              <a:rPr lang="zh-CN" altLang="en-US" dirty="0"/>
              <a:t>亿一个参考基因组，</a:t>
            </a:r>
            <a:r>
              <a:rPr lang="en-US" altLang="zh-CN" dirty="0"/>
              <a:t>3000</a:t>
            </a:r>
            <a:r>
              <a:rPr lang="zh-CN" altLang="en-US" dirty="0"/>
              <a:t>亿碱基本次数据</a:t>
            </a:r>
            <a:endParaRPr lang="en-US" altLang="zh-CN" dirty="0"/>
          </a:p>
        </p:txBody>
      </p:sp>
      <p:sp>
        <p:nvSpPr>
          <p:cNvPr id="4" name="灯片编号占位符 3"/>
          <p:cNvSpPr>
            <a:spLocks noGrp="1"/>
          </p:cNvSpPr>
          <p:nvPr>
            <p:ph type="sldNum" sz="quarter" idx="5"/>
          </p:nvPr>
        </p:nvSpPr>
        <p:spPr/>
        <p:txBody>
          <a:bodyPr/>
          <a:lstStyle/>
          <a:p>
            <a:fld id="{C49B7EA9-2E54-436A-8A63-CAB97AA477B7}" type="slidenum">
              <a:rPr lang="zh-CN" altLang="en-US" smtClean="0"/>
              <a:t>20</a:t>
            </a:fld>
            <a:endParaRPr lang="zh-CN" altLang="en-US"/>
          </a:p>
        </p:txBody>
      </p:sp>
    </p:spTree>
    <p:extLst>
      <p:ext uri="{BB962C8B-B14F-4D97-AF65-F5344CB8AC3E}">
        <p14:creationId xmlns:p14="http://schemas.microsoft.com/office/powerpoint/2010/main" val="2930803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第二部分是实验流程，实验流程主要包含五个部分</a:t>
            </a:r>
            <a:r>
              <a:rPr lang="en-US" altLang="zh-CN" dirty="0"/>
              <a:t>XXXXXXX</a:t>
            </a:r>
            <a:r>
              <a:rPr lang="zh-CN" altLang="en-US" dirty="0"/>
              <a:t>，首先获得元宝鸡的</a:t>
            </a:r>
            <a:r>
              <a:rPr lang="en-US" altLang="zh-CN" dirty="0"/>
              <a:t>NGS</a:t>
            </a:r>
            <a:r>
              <a:rPr lang="zh-CN" altLang="en-US" dirty="0"/>
              <a:t>测序数据，然后通过相关软件对于数据进行清理，接下来对数据进行处理，变换为我们需要的格式，第四部计算不同群体遗传学的参数，最后一步对上述的分析信号进行整理，得出我们推断的功能区域。</a:t>
            </a:r>
          </a:p>
        </p:txBody>
      </p:sp>
      <p:sp>
        <p:nvSpPr>
          <p:cNvPr id="4" name="灯片编号占位符 3"/>
          <p:cNvSpPr>
            <a:spLocks noGrp="1"/>
          </p:cNvSpPr>
          <p:nvPr>
            <p:ph type="sldNum" sz="quarter" idx="5"/>
          </p:nvPr>
        </p:nvSpPr>
        <p:spPr/>
        <p:txBody>
          <a:bodyPr/>
          <a:lstStyle/>
          <a:p>
            <a:fld id="{C49B7EA9-2E54-436A-8A63-CAB97AA477B7}" type="slidenum">
              <a:rPr lang="zh-CN" altLang="en-US" smtClean="0"/>
              <a:t>3</a:t>
            </a:fld>
            <a:endParaRPr lang="zh-CN" altLang="en-US"/>
          </a:p>
        </p:txBody>
      </p:sp>
    </p:spTree>
    <p:extLst>
      <p:ext uri="{BB962C8B-B14F-4D97-AF65-F5344CB8AC3E}">
        <p14:creationId xmlns:p14="http://schemas.microsoft.com/office/powerpoint/2010/main" val="143739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我们介绍下实验的研究方法。本次实验的要点可以概括为通过构建相关分析环境以及流程，采用高性能服务器，通过群体遗传学公式以及其他统计学公式，对上百亿碱基的元宝鸡高通量测序数据进行解读，通过选择信号的强烈程度推断受选择区域。本次实验遵循实验的可复制性，相关代码以及配置环境均上传至</a:t>
            </a:r>
            <a:r>
              <a:rPr lang="en-US" altLang="zh-CN" dirty="0" err="1"/>
              <a:t>github</a:t>
            </a:r>
            <a:endParaRPr lang="zh-CN" altLang="en-US" dirty="0"/>
          </a:p>
        </p:txBody>
      </p:sp>
      <p:sp>
        <p:nvSpPr>
          <p:cNvPr id="4" name="灯片编号占位符 3"/>
          <p:cNvSpPr>
            <a:spLocks noGrp="1"/>
          </p:cNvSpPr>
          <p:nvPr>
            <p:ph type="sldNum" sz="quarter" idx="5"/>
          </p:nvPr>
        </p:nvSpPr>
        <p:spPr/>
        <p:txBody>
          <a:bodyPr/>
          <a:lstStyle/>
          <a:p>
            <a:fld id="{C49B7EA9-2E54-436A-8A63-CAB97AA477B7}" type="slidenum">
              <a:rPr lang="zh-CN" altLang="en-US" smtClean="0"/>
              <a:t>4</a:t>
            </a:fld>
            <a:endParaRPr lang="zh-CN" altLang="en-US"/>
          </a:p>
        </p:txBody>
      </p:sp>
    </p:spTree>
    <p:extLst>
      <p:ext uri="{BB962C8B-B14F-4D97-AF65-F5344CB8AC3E}">
        <p14:creationId xmlns:p14="http://schemas.microsoft.com/office/powerpoint/2010/main" val="1716918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实验第一步是获取</a:t>
            </a:r>
            <a:r>
              <a:rPr lang="en-US" altLang="zh-CN" dirty="0"/>
              <a:t>NGS</a:t>
            </a:r>
            <a:r>
              <a:rPr lang="zh-CN" altLang="en-US" dirty="0"/>
              <a:t>数据，本次实验选取</a:t>
            </a:r>
            <a:r>
              <a:rPr lang="en-US" altLang="zh-CN" dirty="0"/>
              <a:t>JMCB </a:t>
            </a:r>
            <a:r>
              <a:rPr lang="zh-CN" altLang="en-US" dirty="0"/>
              <a:t>的</a:t>
            </a:r>
            <a:r>
              <a:rPr lang="en-US" altLang="zh-CN" sz="1200" dirty="0">
                <a:solidFill>
                  <a:schemeClr val="tx1">
                    <a:lumMod val="75000"/>
                    <a:lumOff val="25000"/>
                  </a:schemeClr>
                </a:solidFill>
                <a:latin typeface="微软雅黑" panose="020B0503020204020204" charset="-122"/>
                <a:ea typeface="微软雅黑" panose="020B0503020204020204" charset="-122"/>
              </a:rPr>
              <a:t>Comparative population genomics reveals genetic basis underlying body size of domestic chickens </a:t>
            </a:r>
            <a:r>
              <a:rPr lang="zh-CN" altLang="en-US" sz="1200" dirty="0">
                <a:solidFill>
                  <a:schemeClr val="tx1">
                    <a:lumMod val="75000"/>
                    <a:lumOff val="25000"/>
                  </a:schemeClr>
                </a:solidFill>
                <a:latin typeface="微软雅黑" panose="020B0503020204020204" charset="-122"/>
                <a:ea typeface="微软雅黑" panose="020B0503020204020204" charset="-122"/>
              </a:rPr>
              <a:t>文章的</a:t>
            </a:r>
            <a:r>
              <a:rPr lang="en-US" altLang="zh-CN" sz="1200" dirty="0">
                <a:solidFill>
                  <a:schemeClr val="tx1">
                    <a:lumMod val="75000"/>
                    <a:lumOff val="25000"/>
                  </a:schemeClr>
                </a:solidFill>
                <a:latin typeface="微软雅黑" panose="020B0503020204020204" charset="-122"/>
                <a:ea typeface="微软雅黑" panose="020B0503020204020204" charset="-122"/>
              </a:rPr>
              <a:t>24</a:t>
            </a:r>
            <a:r>
              <a:rPr lang="zh-CN" altLang="en-US" sz="1200" dirty="0">
                <a:solidFill>
                  <a:schemeClr val="tx1">
                    <a:lumMod val="75000"/>
                    <a:lumOff val="25000"/>
                  </a:schemeClr>
                </a:solidFill>
                <a:latin typeface="微软雅黑" panose="020B0503020204020204" charset="-122"/>
                <a:ea typeface="微软雅黑" panose="020B0503020204020204" charset="-122"/>
              </a:rPr>
              <a:t>只家鸡的二代测序数据。数据的测序采用</a:t>
            </a:r>
            <a:r>
              <a:rPr lang="en-US" altLang="zh-CN" dirty="0"/>
              <a:t>Illumina</a:t>
            </a:r>
            <a:r>
              <a:rPr lang="zh-CN" altLang="en-US" dirty="0"/>
              <a:t>平台的</a:t>
            </a:r>
            <a:r>
              <a:rPr lang="en-US" altLang="zh-CN" dirty="0"/>
              <a:t>NGS</a:t>
            </a:r>
            <a:r>
              <a:rPr lang="zh-CN" altLang="en-US" dirty="0"/>
              <a:t>测序仪器，读长</a:t>
            </a:r>
            <a:r>
              <a:rPr lang="en-US" altLang="zh-CN" dirty="0"/>
              <a:t>200bp</a:t>
            </a:r>
            <a:r>
              <a:rPr lang="zh-CN" altLang="en-US" dirty="0"/>
              <a:t>，数据通过文末提供的</a:t>
            </a:r>
            <a:r>
              <a:rPr lang="en-US" altLang="zh-CN" dirty="0"/>
              <a:t>SRA</a:t>
            </a:r>
            <a:r>
              <a:rPr lang="zh-CN" altLang="en-US" dirty="0"/>
              <a:t>编号从</a:t>
            </a:r>
            <a:r>
              <a:rPr lang="en-US" altLang="zh-CN" dirty="0"/>
              <a:t>NCBI</a:t>
            </a:r>
            <a:r>
              <a:rPr lang="zh-CN" altLang="en-US" dirty="0"/>
              <a:t>上进行下载，下载工具为</a:t>
            </a:r>
            <a:r>
              <a:rPr lang="en-US" altLang="zh-CN" dirty="0" err="1"/>
              <a:t>SRAtoolkit</a:t>
            </a:r>
            <a:r>
              <a:rPr lang="zh-CN" altLang="en-US" dirty="0"/>
              <a:t>，数据根据上图的编号进行标识。</a:t>
            </a:r>
          </a:p>
        </p:txBody>
      </p:sp>
      <p:sp>
        <p:nvSpPr>
          <p:cNvPr id="4" name="灯片编号占位符 3"/>
          <p:cNvSpPr>
            <a:spLocks noGrp="1"/>
          </p:cNvSpPr>
          <p:nvPr>
            <p:ph type="sldNum" sz="quarter" idx="5"/>
          </p:nvPr>
        </p:nvSpPr>
        <p:spPr/>
        <p:txBody>
          <a:bodyPr/>
          <a:lstStyle/>
          <a:p>
            <a:fld id="{C49B7EA9-2E54-436A-8A63-CAB97AA477B7}" type="slidenum">
              <a:rPr lang="zh-CN" altLang="en-US" smtClean="0"/>
              <a:t>5</a:t>
            </a:fld>
            <a:endParaRPr lang="zh-CN" altLang="en-US"/>
          </a:p>
        </p:txBody>
      </p:sp>
    </p:spTree>
    <p:extLst>
      <p:ext uri="{BB962C8B-B14F-4D97-AF65-F5344CB8AC3E}">
        <p14:creationId xmlns:p14="http://schemas.microsoft.com/office/powerpoint/2010/main" val="142270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下一步我们对拿到的测序数据进行预处理，对质量进行控制并尽可能的减少测序所带来的各种误差</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1</a:t>
            </a:r>
            <a:r>
              <a:rPr lang="zh-CN" altLang="en-US" sz="1200" dirty="0">
                <a:solidFill>
                  <a:schemeClr val="tx1">
                    <a:lumMod val="75000"/>
                    <a:lumOff val="25000"/>
                  </a:schemeClr>
                </a:solidFill>
                <a:latin typeface="微软雅黑" panose="020B0503020204020204" charset="-122"/>
                <a:ea typeface="微软雅黑" panose="020B0503020204020204" charset="-122"/>
              </a:rPr>
              <a:t>、数据质控 </a:t>
            </a:r>
            <a:r>
              <a:rPr lang="en-US" altLang="zh-CN" sz="1200" dirty="0" err="1">
                <a:solidFill>
                  <a:schemeClr val="tx1">
                    <a:lumMod val="75000"/>
                    <a:lumOff val="25000"/>
                  </a:schemeClr>
                </a:solidFill>
                <a:latin typeface="微软雅黑" panose="020B0503020204020204" charset="-122"/>
                <a:ea typeface="微软雅黑" panose="020B0503020204020204" charset="-122"/>
              </a:rPr>
              <a:t>FastQC</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err="1">
                <a:solidFill>
                  <a:schemeClr val="tx1">
                    <a:lumMod val="75000"/>
                    <a:lumOff val="25000"/>
                  </a:schemeClr>
                </a:solidFill>
                <a:latin typeface="微软雅黑" panose="020B0503020204020204" charset="-122"/>
                <a:ea typeface="微软雅黑" panose="020B0503020204020204" charset="-122"/>
              </a:rPr>
              <a:t>FastQC</a:t>
            </a:r>
            <a:r>
              <a:rPr lang="zh-CN" altLang="en-US" sz="1200" dirty="0">
                <a:solidFill>
                  <a:schemeClr val="tx1">
                    <a:lumMod val="75000"/>
                    <a:lumOff val="25000"/>
                  </a:schemeClr>
                </a:solidFill>
                <a:latin typeface="微软雅黑" panose="020B0503020204020204" charset="-122"/>
                <a:ea typeface="微软雅黑" panose="020B0503020204020204" charset="-122"/>
              </a:rPr>
              <a:t>是一款基于</a:t>
            </a:r>
            <a:r>
              <a:rPr lang="en-US" altLang="zh-CN" sz="1200" dirty="0">
                <a:solidFill>
                  <a:schemeClr val="tx1">
                    <a:lumMod val="75000"/>
                    <a:lumOff val="25000"/>
                  </a:schemeClr>
                </a:solidFill>
                <a:latin typeface="微软雅黑" panose="020B0503020204020204" charset="-122"/>
                <a:ea typeface="微软雅黑" panose="020B0503020204020204" charset="-122"/>
              </a:rPr>
              <a:t>Java</a:t>
            </a:r>
            <a:r>
              <a:rPr lang="zh-CN" altLang="en-US" sz="1200" dirty="0">
                <a:solidFill>
                  <a:schemeClr val="tx1">
                    <a:lumMod val="75000"/>
                    <a:lumOff val="25000"/>
                  </a:schemeClr>
                </a:solidFill>
                <a:latin typeface="微软雅黑" panose="020B0503020204020204" charset="-122"/>
                <a:ea typeface="微软雅黑" panose="020B0503020204020204" charset="-122"/>
              </a:rPr>
              <a:t>的软件，它可以快速地对测序数据进行质量评估，我们可以通过拿到的结果</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来查看数据的质量情况，为下一步数据清洁做先导</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2</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err="1">
                <a:solidFill>
                  <a:schemeClr val="tx1">
                    <a:lumMod val="75000"/>
                    <a:lumOff val="25000"/>
                  </a:schemeClr>
                </a:solidFill>
                <a:latin typeface="微软雅黑" panose="020B0503020204020204" charset="-122"/>
                <a:ea typeface="微软雅黑" panose="020B0503020204020204" charset="-122"/>
              </a:rPr>
              <a:t>Btrim</a:t>
            </a:r>
            <a:r>
              <a:rPr lang="zh-CN" altLang="en-US" sz="1200" dirty="0">
                <a:solidFill>
                  <a:schemeClr val="tx1">
                    <a:lumMod val="75000"/>
                    <a:lumOff val="25000"/>
                  </a:schemeClr>
                </a:solidFill>
                <a:latin typeface="微软雅黑" panose="020B0503020204020204" charset="-122"/>
                <a:ea typeface="微软雅黑" panose="020B0503020204020204" charset="-122"/>
              </a:rPr>
              <a:t>去掉低质量的碱基和序列，</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3</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err="1">
                <a:solidFill>
                  <a:schemeClr val="tx1">
                    <a:lumMod val="75000"/>
                    <a:lumOff val="25000"/>
                  </a:schemeClr>
                </a:solidFill>
                <a:latin typeface="微软雅黑" panose="020B0503020204020204" charset="-122"/>
                <a:ea typeface="微软雅黑" panose="020B0503020204020204" charset="-122"/>
              </a:rPr>
              <a:t>Cutadapt</a:t>
            </a:r>
            <a:r>
              <a:rPr lang="zh-CN" altLang="en-US" sz="1200" dirty="0">
                <a:solidFill>
                  <a:schemeClr val="tx1">
                    <a:lumMod val="75000"/>
                    <a:lumOff val="25000"/>
                  </a:schemeClr>
                </a:solidFill>
                <a:latin typeface="微软雅黑" panose="020B0503020204020204" charset="-122"/>
                <a:ea typeface="微软雅黑" panose="020B0503020204020204" charset="-122"/>
              </a:rPr>
              <a:t>移除引物、接头、</a:t>
            </a:r>
            <a:r>
              <a:rPr lang="en-US" altLang="zh-CN" sz="1200" dirty="0" err="1">
                <a:solidFill>
                  <a:schemeClr val="tx1">
                    <a:lumMod val="75000"/>
                    <a:lumOff val="25000"/>
                  </a:schemeClr>
                </a:solidFill>
                <a:latin typeface="微软雅黑" panose="020B0503020204020204" charset="-122"/>
                <a:ea typeface="微软雅黑" panose="020B0503020204020204" charset="-122"/>
              </a:rPr>
              <a:t>polyA</a:t>
            </a:r>
            <a:r>
              <a:rPr lang="zh-CN" altLang="en-US" sz="1200" dirty="0">
                <a:solidFill>
                  <a:schemeClr val="tx1">
                    <a:lumMod val="75000"/>
                    <a:lumOff val="25000"/>
                  </a:schemeClr>
                </a:solidFill>
                <a:latin typeface="微软雅黑" panose="020B0503020204020204" charset="-122"/>
                <a:ea typeface="微软雅黑" panose="020B0503020204020204" charset="-122"/>
              </a:rPr>
              <a:t>尾</a:t>
            </a:r>
          </a:p>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最后使用</a:t>
            </a:r>
            <a:r>
              <a:rPr lang="en-US" altLang="zh-CN" sz="1200" dirty="0">
                <a:solidFill>
                  <a:schemeClr val="tx1">
                    <a:lumMod val="75000"/>
                    <a:lumOff val="25000"/>
                  </a:schemeClr>
                </a:solidFill>
                <a:latin typeface="微软雅黑" panose="020B0503020204020204" charset="-122"/>
                <a:ea typeface="微软雅黑" panose="020B0503020204020204" charset="-122"/>
              </a:rPr>
              <a:t>4</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err="1">
                <a:solidFill>
                  <a:schemeClr val="tx1">
                    <a:lumMod val="75000"/>
                    <a:lumOff val="25000"/>
                  </a:schemeClr>
                </a:solidFill>
                <a:latin typeface="微软雅黑" panose="020B0503020204020204" charset="-122"/>
                <a:ea typeface="微软雅黑" panose="020B0503020204020204" charset="-122"/>
              </a:rPr>
              <a:t>FastqQC</a:t>
            </a:r>
            <a:r>
              <a:rPr lang="zh-CN" altLang="en-US" sz="1200" dirty="0">
                <a:solidFill>
                  <a:schemeClr val="tx1">
                    <a:lumMod val="75000"/>
                    <a:lumOff val="25000"/>
                  </a:schemeClr>
                </a:solidFill>
                <a:latin typeface="微软雅黑" panose="020B0503020204020204" charset="-122"/>
                <a:ea typeface="微软雅黑" panose="020B0503020204020204" charset="-122"/>
              </a:rPr>
              <a:t>检查处理后数据</a:t>
            </a:r>
          </a:p>
          <a:p>
            <a:r>
              <a:rPr lang="zh-CN" altLang="en-US" dirty="0"/>
              <a:t>上图中就是</a:t>
            </a:r>
            <a:r>
              <a:rPr lang="en-US" altLang="zh-CN" dirty="0" err="1"/>
              <a:t>fastqc</a:t>
            </a:r>
            <a:r>
              <a:rPr lang="zh-CN" altLang="en-US" dirty="0"/>
              <a:t>质量报告的部分数据，图中所示数据过滤后警告以及报错，证明</a:t>
            </a:r>
            <a:r>
              <a:rPr lang="en-US" altLang="zh-CN" dirty="0"/>
              <a:t>clean data</a:t>
            </a:r>
            <a:r>
              <a:rPr lang="zh-CN" altLang="en-US" dirty="0"/>
              <a:t>符合我们下一步的输入要求</a:t>
            </a:r>
          </a:p>
        </p:txBody>
      </p:sp>
      <p:sp>
        <p:nvSpPr>
          <p:cNvPr id="4" name="灯片编号占位符 3"/>
          <p:cNvSpPr>
            <a:spLocks noGrp="1"/>
          </p:cNvSpPr>
          <p:nvPr>
            <p:ph type="sldNum" sz="quarter" idx="5"/>
          </p:nvPr>
        </p:nvSpPr>
        <p:spPr/>
        <p:txBody>
          <a:bodyPr/>
          <a:lstStyle/>
          <a:p>
            <a:fld id="{C49B7EA9-2E54-436A-8A63-CAB97AA477B7}" type="slidenum">
              <a:rPr lang="zh-CN" altLang="en-US" smtClean="0"/>
              <a:t>6</a:t>
            </a:fld>
            <a:endParaRPr lang="zh-CN" altLang="en-US"/>
          </a:p>
        </p:txBody>
      </p:sp>
    </p:spTree>
    <p:extLst>
      <p:ext uri="{BB962C8B-B14F-4D97-AF65-F5344CB8AC3E}">
        <p14:creationId xmlns:p14="http://schemas.microsoft.com/office/powerpoint/2010/main" val="958185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p>
          <a:p>
            <a:r>
              <a:rPr lang="zh-CN" altLang="en-US" dirty="0"/>
              <a:t>数据处理后的</a:t>
            </a:r>
            <a:r>
              <a:rPr lang="en-US" altLang="zh-CN" dirty="0"/>
              <a:t>VCF</a:t>
            </a:r>
            <a:r>
              <a:rPr lang="zh-CN" altLang="en-US" dirty="0"/>
              <a:t>文件，如上图所示包含</a:t>
            </a:r>
            <a:r>
              <a:rPr lang="zh-CN" altLang="en-US" sz="1200" b="0" i="0" kern="1200" dirty="0">
                <a:solidFill>
                  <a:schemeClr val="tx1"/>
                </a:solidFill>
                <a:effectLst/>
                <a:latin typeface="+mn-lt"/>
                <a:ea typeface="+mn-ea"/>
                <a:cs typeface="+mn-cs"/>
              </a:rPr>
              <a:t>参考序列名称 、变体所在位置、对应的</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、参考基因组上该位置碱基、测序的质量信号等、以及样本的基因型、概率以及覆盖度等</a:t>
            </a:r>
            <a:endParaRPr lang="en-US" altLang="zh-CN" dirty="0"/>
          </a:p>
        </p:txBody>
      </p:sp>
      <p:sp>
        <p:nvSpPr>
          <p:cNvPr id="4" name="灯片编号占位符 3"/>
          <p:cNvSpPr>
            <a:spLocks noGrp="1"/>
          </p:cNvSpPr>
          <p:nvPr>
            <p:ph type="sldNum" sz="quarter" idx="5"/>
          </p:nvPr>
        </p:nvSpPr>
        <p:spPr/>
        <p:txBody>
          <a:bodyPr/>
          <a:lstStyle/>
          <a:p>
            <a:fld id="{C49B7EA9-2E54-436A-8A63-CAB97AA477B7}" type="slidenum">
              <a:rPr lang="zh-CN" altLang="en-US" smtClean="0"/>
              <a:t>7</a:t>
            </a:fld>
            <a:endParaRPr lang="zh-CN" altLang="en-US"/>
          </a:p>
        </p:txBody>
      </p:sp>
    </p:spTree>
    <p:extLst>
      <p:ext uri="{BB962C8B-B14F-4D97-AF65-F5344CB8AC3E}">
        <p14:creationId xmlns:p14="http://schemas.microsoft.com/office/powerpoint/2010/main" val="1146450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9B7EA9-2E54-436A-8A63-CAB97AA477B7}" type="slidenum">
              <a:rPr lang="zh-CN" altLang="en-US" smtClean="0"/>
              <a:t>8</a:t>
            </a:fld>
            <a:endParaRPr lang="zh-CN" altLang="en-US"/>
          </a:p>
        </p:txBody>
      </p:sp>
    </p:spTree>
    <p:extLst>
      <p:ext uri="{BB962C8B-B14F-4D97-AF65-F5344CB8AC3E}">
        <p14:creationId xmlns:p14="http://schemas.microsoft.com/office/powerpoint/2010/main" val="3646295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9B7EA9-2E54-436A-8A63-CAB97AA477B7}" type="slidenum">
              <a:rPr lang="zh-CN" altLang="en-US" smtClean="0"/>
              <a:t>9</a:t>
            </a:fld>
            <a:endParaRPr lang="zh-CN" altLang="en-US"/>
          </a:p>
        </p:txBody>
      </p:sp>
    </p:spTree>
    <p:extLst>
      <p:ext uri="{BB962C8B-B14F-4D97-AF65-F5344CB8AC3E}">
        <p14:creationId xmlns:p14="http://schemas.microsoft.com/office/powerpoint/2010/main" val="2006248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68D20DB-42EB-430C-820B-DA978FF33C09}" type="datetimeFigureOut">
              <a:rPr lang="zh-CN" altLang="en-US" smtClean="0"/>
              <a:t>2019/6/10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99AF9E-4224-43EC-A1F0-89DD46665CC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68D20DB-42EB-430C-820B-DA978FF33C09}" type="datetimeFigureOut">
              <a:rPr lang="zh-CN" altLang="en-US" smtClean="0"/>
              <a:t>2019/6/10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99AF9E-4224-43EC-A1F0-89DD46665CC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68D20DB-42EB-430C-820B-DA978FF33C09}" type="datetimeFigureOut">
              <a:rPr lang="zh-CN" altLang="en-US" smtClean="0"/>
              <a:t>2019/6/10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99AF9E-4224-43EC-A1F0-89DD46665CC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68D20DB-42EB-430C-820B-DA978FF33C09}" type="datetimeFigureOut">
              <a:rPr lang="zh-CN" altLang="en-US" smtClean="0"/>
              <a:t>2019/6/10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99AF9E-4224-43EC-A1F0-89DD46665CC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68D20DB-42EB-430C-820B-DA978FF33C09}" type="datetimeFigureOut">
              <a:rPr lang="zh-CN" altLang="en-US" smtClean="0"/>
              <a:t>2019/6/10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99AF9E-4224-43EC-A1F0-89DD46665CC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68D20DB-42EB-430C-820B-DA978FF33C09}" type="datetimeFigureOut">
              <a:rPr lang="zh-CN" altLang="en-US" smtClean="0"/>
              <a:t>2019/6/10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99AF9E-4224-43EC-A1F0-89DD46665CC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68D20DB-42EB-430C-820B-DA978FF33C09}" type="datetimeFigureOut">
              <a:rPr lang="zh-CN" altLang="en-US" smtClean="0"/>
              <a:t>2019/6/10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299AF9E-4224-43EC-A1F0-89DD46665CC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68D20DB-42EB-430C-820B-DA978FF33C09}" type="datetimeFigureOut">
              <a:rPr lang="zh-CN" altLang="en-US" smtClean="0"/>
              <a:t>2019/6/10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299AF9E-4224-43EC-A1F0-89DD46665CC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D20DB-42EB-430C-820B-DA978FF33C09}" type="datetimeFigureOut">
              <a:rPr lang="zh-CN" altLang="en-US" smtClean="0"/>
              <a:t>2019/6/10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299AF9E-4224-43EC-A1F0-89DD46665CC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68D20DB-42EB-430C-820B-DA978FF33C09}" type="datetimeFigureOut">
              <a:rPr lang="zh-CN" altLang="en-US" smtClean="0"/>
              <a:t>2019/6/10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99AF9E-4224-43EC-A1F0-89DD46665CC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68D20DB-42EB-430C-820B-DA978FF33C09}" type="datetimeFigureOut">
              <a:rPr lang="zh-CN" altLang="en-US" smtClean="0"/>
              <a:t>2019/6/10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99AF9E-4224-43EC-A1F0-89DD46665CC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8D20DB-42EB-430C-820B-DA978FF33C09}" type="datetimeFigureOut">
              <a:rPr lang="zh-CN" altLang="en-US" smtClean="0"/>
              <a:t>2019/6/10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99AF9E-4224-43EC-A1F0-89DD46665CC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zhumingyuan123/pipeline-for-fq"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rcRect l="5721" r="5721"/>
          <a:stretch>
            <a:fillRect/>
          </a:stretch>
        </p:blipFill>
        <p:spPr>
          <a:xfrm>
            <a:off x="0" y="0"/>
            <a:ext cx="9144000" cy="6858000"/>
          </a:xfrm>
          <a:prstGeom prst="rect">
            <a:avLst/>
          </a:prstGeom>
        </p:spPr>
      </p:pic>
      <p:sp>
        <p:nvSpPr>
          <p:cNvPr id="5" name="矩形 4"/>
          <p:cNvSpPr/>
          <p:nvPr/>
        </p:nvSpPr>
        <p:spPr>
          <a:xfrm>
            <a:off x="925975" y="930918"/>
            <a:ext cx="7292034" cy="5006050"/>
          </a:xfrm>
          <a:prstGeom prst="rect">
            <a:avLst/>
          </a:prstGeom>
          <a:solidFill>
            <a:srgbClr val="002147">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376045" y="2849880"/>
            <a:ext cx="6489065" cy="1445260"/>
          </a:xfrm>
          <a:prstGeom prst="rect">
            <a:avLst/>
          </a:prstGeom>
        </p:spPr>
        <p:txBody>
          <a:bodyPr wrap="square">
            <a:spAutoFit/>
          </a:bodyPr>
          <a:lstStyle/>
          <a:p>
            <a:pPr algn="l"/>
            <a:r>
              <a:rPr lang="zh-CN" altLang="en-US" sz="4400" dirty="0">
                <a:solidFill>
                  <a:schemeClr val="bg1"/>
                </a:solidFill>
                <a:latin typeface="方正小标宋简体" panose="02000000000000000000" pitchFamily="2" charset="-122"/>
                <a:ea typeface="方正小标宋简体" panose="02000000000000000000" pitchFamily="2" charset="-122"/>
              </a:rPr>
              <a:t>比较基因组学揭示家鸡黑白羽色变异的遗传学基础 </a:t>
            </a:r>
          </a:p>
        </p:txBody>
      </p:sp>
      <p:sp>
        <p:nvSpPr>
          <p:cNvPr id="23" name="矩形 22"/>
          <p:cNvSpPr/>
          <p:nvPr/>
        </p:nvSpPr>
        <p:spPr>
          <a:xfrm>
            <a:off x="1391486" y="4924361"/>
            <a:ext cx="800219" cy="276999"/>
          </a:xfrm>
          <a:prstGeom prst="rect">
            <a:avLst/>
          </a:prstGeom>
        </p:spPr>
        <p:txBody>
          <a:bodyPr wrap="none">
            <a:spAutoFit/>
          </a:bodyPr>
          <a:lstStyle/>
          <a:p>
            <a:pPr algn="ctr"/>
            <a:r>
              <a:rPr lang="zh-CN" altLang="en-US" sz="1200" dirty="0">
                <a:solidFill>
                  <a:schemeClr val="bg1"/>
                </a:solidFill>
                <a:latin typeface="微软雅黑" panose="020B0503020204020204" charset="-122"/>
                <a:ea typeface="微软雅黑" panose="020B0503020204020204" charset="-122"/>
              </a:rPr>
              <a:t>专业名称</a:t>
            </a:r>
          </a:p>
        </p:txBody>
      </p:sp>
      <p:cxnSp>
        <p:nvCxnSpPr>
          <p:cNvPr id="24" name="直接连接符 23"/>
          <p:cNvCxnSpPr/>
          <p:nvPr/>
        </p:nvCxnSpPr>
        <p:spPr>
          <a:xfrm>
            <a:off x="2191705" y="4989593"/>
            <a:ext cx="0" cy="14653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195575" y="4924361"/>
            <a:ext cx="792480" cy="275590"/>
          </a:xfrm>
          <a:prstGeom prst="rect">
            <a:avLst/>
          </a:prstGeom>
        </p:spPr>
        <p:txBody>
          <a:bodyPr wrap="none">
            <a:spAutoFit/>
          </a:bodyPr>
          <a:lstStyle/>
          <a:p>
            <a:pPr algn="ctr"/>
            <a:r>
              <a:rPr lang="zh-CN" altLang="en-US" sz="1200" dirty="0">
                <a:solidFill>
                  <a:schemeClr val="bg1"/>
                </a:solidFill>
                <a:latin typeface="微软雅黑" panose="020B0503020204020204" charset="-122"/>
                <a:ea typeface="微软雅黑" panose="020B0503020204020204" charset="-122"/>
              </a:rPr>
              <a:t>动物科学</a:t>
            </a:r>
          </a:p>
        </p:txBody>
      </p:sp>
      <p:cxnSp>
        <p:nvCxnSpPr>
          <p:cNvPr id="13" name="直接连接符 12"/>
          <p:cNvCxnSpPr/>
          <p:nvPr/>
        </p:nvCxnSpPr>
        <p:spPr>
          <a:xfrm>
            <a:off x="1493838" y="2002302"/>
            <a:ext cx="61200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21541" t="37401" r="24891" b="29297"/>
          <a:stretch>
            <a:fillRect/>
          </a:stretch>
        </p:blipFill>
        <p:spPr>
          <a:xfrm>
            <a:off x="1432126" y="1553244"/>
            <a:ext cx="1036753" cy="449058"/>
          </a:xfrm>
          <a:prstGeom prst="rect">
            <a:avLst/>
          </a:prstGeom>
        </p:spPr>
      </p:pic>
      <p:cxnSp>
        <p:nvCxnSpPr>
          <p:cNvPr id="12" name="直接连接符 11"/>
          <p:cNvCxnSpPr/>
          <p:nvPr/>
        </p:nvCxnSpPr>
        <p:spPr>
          <a:xfrm>
            <a:off x="1493838" y="1553244"/>
            <a:ext cx="61200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686110" y="1662208"/>
            <a:ext cx="905510" cy="260350"/>
          </a:xfrm>
          <a:prstGeom prst="rect">
            <a:avLst/>
          </a:prstGeom>
        </p:spPr>
        <p:txBody>
          <a:bodyPr wrap="none">
            <a:spAutoFit/>
          </a:bodyPr>
          <a:lstStyle/>
          <a:p>
            <a:r>
              <a:rPr lang="en-US" altLang="zh-CN" sz="1100" dirty="0">
                <a:solidFill>
                  <a:schemeClr val="bg1"/>
                </a:solidFill>
                <a:latin typeface="方正小标宋简体" panose="02000000000000000000" pitchFamily="2" charset="-122"/>
                <a:ea typeface="方正小标宋简体" panose="02000000000000000000" pitchFamily="2" charset="-122"/>
              </a:rPr>
              <a:t>2019.06.11</a:t>
            </a:r>
            <a:endParaRPr lang="zh-CN" altLang="en-US" sz="1100" dirty="0">
              <a:solidFill>
                <a:schemeClr val="bg1"/>
              </a:solidFill>
              <a:latin typeface="方正小标宋简体" panose="02000000000000000000" pitchFamily="2" charset="-122"/>
              <a:ea typeface="方正小标宋简体" panose="02000000000000000000" pitchFamily="2" charset="-122"/>
            </a:endParaRPr>
          </a:p>
        </p:txBody>
      </p:sp>
      <p:cxnSp>
        <p:nvCxnSpPr>
          <p:cNvPr id="4" name="直接连接符 3"/>
          <p:cNvCxnSpPr/>
          <p:nvPr/>
        </p:nvCxnSpPr>
        <p:spPr>
          <a:xfrm>
            <a:off x="6542117" y="1553244"/>
            <a:ext cx="0" cy="44905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3148497"/>
            <a:ext cx="1097281" cy="364604"/>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572602" cy="613694"/>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变异主要集中在常染色体</a:t>
            </a:r>
            <a:r>
              <a:rPr lang="en-US" altLang="zh-CN" sz="1200" dirty="0">
                <a:solidFill>
                  <a:schemeClr val="tx1">
                    <a:lumMod val="75000"/>
                    <a:lumOff val="25000"/>
                  </a:schemeClr>
                </a:solidFill>
                <a:latin typeface="微软雅黑" panose="020B0503020204020204" charset="-122"/>
                <a:ea typeface="微软雅黑" panose="020B0503020204020204" charset="-122"/>
              </a:rPr>
              <a:t>1~15</a:t>
            </a:r>
            <a:r>
              <a:rPr lang="zh-CN" altLang="en-US" sz="1200" dirty="0">
                <a:solidFill>
                  <a:schemeClr val="tx1">
                    <a:lumMod val="75000"/>
                    <a:lumOff val="25000"/>
                  </a:schemeClr>
                </a:solidFill>
                <a:latin typeface="微软雅黑" panose="020B0503020204020204" charset="-122"/>
                <a:ea typeface="微软雅黑" panose="020B0503020204020204" charset="-122"/>
              </a:rPr>
              <a:t>之间，性染色体较少，因此在之后信号分析中我们更多向常染色体偏倚。</a:t>
            </a:r>
          </a:p>
        </p:txBody>
      </p:sp>
      <p:sp>
        <p:nvSpPr>
          <p:cNvPr id="24" name="矩形 23"/>
          <p:cNvSpPr/>
          <p:nvPr/>
        </p:nvSpPr>
        <p:spPr>
          <a:xfrm>
            <a:off x="1356937" y="102471"/>
            <a:ext cx="6267165" cy="707886"/>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数据比对、注释、格式变换 ：</a:t>
            </a:r>
            <a:r>
              <a:rPr lang="en-US" altLang="zh-CN" sz="2000" dirty="0">
                <a:solidFill>
                  <a:schemeClr val="bg1"/>
                </a:solidFill>
                <a:latin typeface="方正小标宋简体" panose="02000000000000000000" pitchFamily="2" charset="-122"/>
                <a:ea typeface="方正小标宋简体" panose="02000000000000000000" pitchFamily="2" charset="-122"/>
              </a:rPr>
              <a:t>FASTQ -&gt;SAM -&gt; VCF</a:t>
            </a:r>
          </a:p>
          <a:p>
            <a:endParaRPr lang="zh-CN" altLang="en-US" sz="2000" dirty="0">
              <a:solidFill>
                <a:schemeClr val="bg1"/>
              </a:solidFill>
              <a:latin typeface="方正小标宋简体" panose="02000000000000000000" pitchFamily="2" charset="-122"/>
              <a:ea typeface="方正小标宋简体" panose="02000000000000000000" pitchFamily="2" charset="-122"/>
            </a:endParaRPr>
          </a:p>
        </p:txBody>
      </p:sp>
      <p:sp>
        <p:nvSpPr>
          <p:cNvPr id="43" name="矩形 42"/>
          <p:cNvSpPr/>
          <p:nvPr/>
        </p:nvSpPr>
        <p:spPr>
          <a:xfrm>
            <a:off x="1846779" y="1339374"/>
            <a:ext cx="3454792" cy="369332"/>
          </a:xfrm>
          <a:prstGeom prst="rect">
            <a:avLst/>
          </a:prstGeom>
        </p:spPr>
        <p:txBody>
          <a:bodyPr wrap="none">
            <a:spAutoFit/>
          </a:bodyPr>
          <a:lstStyle/>
          <a:p>
            <a:r>
              <a:rPr lang="en-US" altLang="zh-CN">
                <a:solidFill>
                  <a:srgbClr val="002147"/>
                </a:solidFill>
                <a:latin typeface="方正小标宋简体" panose="02000000000000000000" pitchFamily="2" charset="-122"/>
                <a:ea typeface="方正小标宋简体" panose="02000000000000000000" pitchFamily="2" charset="-122"/>
              </a:rPr>
              <a:t>24</a:t>
            </a:r>
            <a:r>
              <a:rPr lang="zh-CN" altLang="en-US" dirty="0">
                <a:solidFill>
                  <a:srgbClr val="002147"/>
                </a:solidFill>
                <a:latin typeface="方正小标宋简体" panose="02000000000000000000" pitchFamily="2" charset="-122"/>
                <a:ea typeface="方正小标宋简体" panose="02000000000000000000" pitchFamily="2" charset="-122"/>
              </a:rPr>
              <a:t>只家鸡的核苷酸多态性箱线图</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3" name="图片 2">
            <a:extLst>
              <a:ext uri="{FF2B5EF4-FFF2-40B4-BE49-F238E27FC236}">
                <a16:creationId xmlns:a16="http://schemas.microsoft.com/office/drawing/2014/main" id="{B782B351-6FC9-4B4B-9A98-E61E1C439F5C}"/>
              </a:ext>
            </a:extLst>
          </p:cNvPr>
          <p:cNvPicPr>
            <a:picLocks noChangeAspect="1"/>
          </p:cNvPicPr>
          <p:nvPr/>
        </p:nvPicPr>
        <p:blipFill>
          <a:blip r:embed="rId3"/>
          <a:stretch>
            <a:fillRect/>
          </a:stretch>
        </p:blipFill>
        <p:spPr>
          <a:xfrm>
            <a:off x="1491615" y="3153574"/>
            <a:ext cx="7290153" cy="2948177"/>
          </a:xfrm>
          <a:prstGeom prst="rect">
            <a:avLst/>
          </a:prstGeom>
        </p:spPr>
      </p:pic>
    </p:spTree>
    <p:extLst>
      <p:ext uri="{BB962C8B-B14F-4D97-AF65-F5344CB8AC3E}">
        <p14:creationId xmlns:p14="http://schemas.microsoft.com/office/powerpoint/2010/main" val="2048564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3567192"/>
            <a:ext cx="1097281" cy="591130"/>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392504" cy="1167692"/>
          </a:xfrm>
          <a:prstGeom prst="rect">
            <a:avLst/>
          </a:prstGeom>
        </p:spPr>
        <p:txBody>
          <a:bodyPr wrap="square">
            <a:spAutoFit/>
          </a:bodyPr>
          <a:lstStyle/>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1</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err="1">
                <a:solidFill>
                  <a:schemeClr val="tx1">
                    <a:lumMod val="75000"/>
                    <a:lumOff val="25000"/>
                  </a:schemeClr>
                </a:solidFill>
                <a:latin typeface="微软雅黑" panose="020B0503020204020204" charset="-122"/>
                <a:ea typeface="微软雅黑" panose="020B0503020204020204" charset="-122"/>
              </a:rPr>
              <a:t>Fst</a:t>
            </a:r>
            <a:r>
              <a:rPr lang="zh-CN" altLang="en-US" sz="1200" dirty="0">
                <a:solidFill>
                  <a:schemeClr val="tx1">
                    <a:lumMod val="75000"/>
                    <a:lumOff val="25000"/>
                  </a:schemeClr>
                </a:solidFill>
                <a:latin typeface="微软雅黑" panose="020B0503020204020204" charset="-122"/>
                <a:ea typeface="微软雅黑" panose="020B0503020204020204" charset="-122"/>
              </a:rPr>
              <a:t>的计算</a:t>
            </a:r>
            <a:r>
              <a:rPr lang="en-US" altLang="zh-CN" sz="1200" dirty="0">
                <a:solidFill>
                  <a:schemeClr val="tx1">
                    <a:lumMod val="75000"/>
                    <a:lumOff val="25000"/>
                  </a:schemeClr>
                </a:solidFill>
                <a:latin typeface="微软雅黑" panose="020B0503020204020204" charset="-122"/>
                <a:ea typeface="微软雅黑" panose="020B0503020204020204" charset="-122"/>
              </a:rPr>
              <a:t>: </a:t>
            </a:r>
            <a:r>
              <a:rPr lang="en-US" altLang="zh-CN" sz="1200" b="1" dirty="0" err="1">
                <a:solidFill>
                  <a:schemeClr val="tx1">
                    <a:lumMod val="75000"/>
                    <a:lumOff val="25000"/>
                  </a:schemeClr>
                </a:solidFill>
                <a:latin typeface="微软雅黑" panose="020B0503020204020204" charset="-122"/>
                <a:ea typeface="微软雅黑" panose="020B0503020204020204" charset="-122"/>
              </a:rPr>
              <a:t>vcftools</a:t>
            </a:r>
            <a:r>
              <a:rPr lang="zh-CN" altLang="en-US" sz="1200" dirty="0">
                <a:solidFill>
                  <a:schemeClr val="tx1">
                    <a:lumMod val="75000"/>
                    <a:lumOff val="25000"/>
                  </a:schemeClr>
                </a:solidFill>
                <a:latin typeface="微软雅黑" panose="020B0503020204020204" charset="-122"/>
                <a:ea typeface="微软雅黑" panose="020B0503020204020204" charset="-122"/>
              </a:rPr>
              <a:t>工具的群体间</a:t>
            </a:r>
            <a:r>
              <a:rPr lang="en-US" altLang="zh-CN" sz="1200" dirty="0" err="1">
                <a:solidFill>
                  <a:schemeClr val="tx1">
                    <a:lumMod val="75000"/>
                    <a:lumOff val="25000"/>
                  </a:schemeClr>
                </a:solidFill>
                <a:latin typeface="微软雅黑" panose="020B0503020204020204" charset="-122"/>
                <a:ea typeface="微软雅黑" panose="020B0503020204020204" charset="-122"/>
              </a:rPr>
              <a:t>fst</a:t>
            </a:r>
            <a:r>
              <a:rPr lang="zh-CN" altLang="en-US" sz="1200" dirty="0">
                <a:solidFill>
                  <a:schemeClr val="tx1">
                    <a:lumMod val="75000"/>
                    <a:lumOff val="25000"/>
                  </a:schemeClr>
                </a:solidFill>
                <a:latin typeface="微软雅黑" panose="020B0503020204020204" charset="-122"/>
                <a:ea typeface="微软雅黑" panose="020B0503020204020204" charset="-122"/>
              </a:rPr>
              <a:t>功能，以三个群体个体名称为索引，分别计算</a:t>
            </a:r>
            <a:r>
              <a:rPr lang="en-US" altLang="zh-CN" sz="1200" dirty="0" err="1">
                <a:solidFill>
                  <a:schemeClr val="tx1">
                    <a:lumMod val="75000"/>
                    <a:lumOff val="25000"/>
                  </a:schemeClr>
                </a:solidFill>
                <a:latin typeface="微软雅黑" panose="020B0503020204020204" charset="-122"/>
                <a:ea typeface="微软雅黑" panose="020B0503020204020204" charset="-122"/>
              </a:rPr>
              <a:t>vcf</a:t>
            </a:r>
            <a:r>
              <a:rPr lang="zh-CN" altLang="en-US" sz="1200" dirty="0">
                <a:solidFill>
                  <a:schemeClr val="tx1">
                    <a:lumMod val="75000"/>
                    <a:lumOff val="25000"/>
                  </a:schemeClr>
                </a:solidFill>
                <a:latin typeface="微软雅黑" panose="020B0503020204020204" charset="-122"/>
                <a:ea typeface="微软雅黑" panose="020B0503020204020204" charset="-122"/>
              </a:rPr>
              <a:t>中三个群体之间位点的</a:t>
            </a:r>
            <a:r>
              <a:rPr lang="en-US" altLang="zh-CN" sz="1200" dirty="0" err="1">
                <a:solidFill>
                  <a:schemeClr val="tx1">
                    <a:lumMod val="75000"/>
                    <a:lumOff val="25000"/>
                  </a:schemeClr>
                </a:solidFill>
                <a:latin typeface="微软雅黑" panose="020B0503020204020204" charset="-122"/>
                <a:ea typeface="微软雅黑" panose="020B0503020204020204" charset="-122"/>
              </a:rPr>
              <a:t>fst</a:t>
            </a:r>
            <a:r>
              <a:rPr lang="zh-CN" altLang="en-US" sz="1200" dirty="0">
                <a:solidFill>
                  <a:schemeClr val="tx1">
                    <a:lumMod val="75000"/>
                    <a:lumOff val="25000"/>
                  </a:schemeClr>
                </a:solidFill>
                <a:latin typeface="微软雅黑" panose="020B0503020204020204" charset="-122"/>
                <a:ea typeface="微软雅黑" panose="020B0503020204020204" charset="-122"/>
              </a:rPr>
              <a:t>指数</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2</a:t>
            </a:r>
            <a:r>
              <a:rPr lang="zh-CN" altLang="en-US" sz="1200" dirty="0">
                <a:solidFill>
                  <a:schemeClr val="tx1">
                    <a:lumMod val="75000"/>
                    <a:lumOff val="25000"/>
                  </a:schemeClr>
                </a:solidFill>
                <a:latin typeface="微软雅黑" panose="020B0503020204020204" charset="-122"/>
                <a:ea typeface="微软雅黑" panose="020B0503020204020204" charset="-122"/>
              </a:rPr>
              <a:t>、提取三个</a:t>
            </a:r>
            <a:r>
              <a:rPr lang="en-US" altLang="zh-CN" sz="1200" dirty="0" err="1">
                <a:solidFill>
                  <a:schemeClr val="tx1">
                    <a:lumMod val="75000"/>
                    <a:lumOff val="25000"/>
                  </a:schemeClr>
                </a:solidFill>
                <a:latin typeface="微软雅黑" panose="020B0503020204020204" charset="-122"/>
                <a:ea typeface="微软雅黑" panose="020B0503020204020204" charset="-122"/>
              </a:rPr>
              <a:t>Fst</a:t>
            </a:r>
            <a:r>
              <a:rPr lang="zh-CN" altLang="en-US" sz="1200" dirty="0">
                <a:solidFill>
                  <a:schemeClr val="tx1">
                    <a:lumMod val="75000"/>
                    <a:lumOff val="25000"/>
                  </a:schemeClr>
                </a:solidFill>
                <a:latin typeface="微软雅黑" panose="020B0503020204020204" charset="-122"/>
                <a:ea typeface="微软雅黑" panose="020B0503020204020204" charset="-122"/>
              </a:rPr>
              <a:t>中相同位置的行，根据公式</a:t>
            </a:r>
            <a:r>
              <a:rPr lang="en-US" altLang="zh-CN" sz="1200" b="1" dirty="0">
                <a:solidFill>
                  <a:schemeClr val="tx1">
                    <a:lumMod val="75000"/>
                    <a:lumOff val="25000"/>
                  </a:schemeClr>
                </a:solidFill>
                <a:latin typeface="微软雅黑" panose="020B0503020204020204" charset="-122"/>
                <a:ea typeface="微软雅黑" panose="020B0503020204020204" charset="-122"/>
              </a:rPr>
              <a:t>LSBL=(FST(AB)+FST(AC)-FST(BC))/2</a:t>
            </a:r>
            <a:r>
              <a:rPr lang="zh-CN" altLang="en-US" sz="1200" dirty="0">
                <a:solidFill>
                  <a:schemeClr val="tx1">
                    <a:lumMod val="75000"/>
                    <a:lumOff val="25000"/>
                  </a:schemeClr>
                </a:solidFill>
                <a:latin typeface="微软雅黑" panose="020B0503020204020204" charset="-122"/>
                <a:ea typeface="微软雅黑" panose="020B0503020204020204" charset="-122"/>
              </a:rPr>
              <a:t>计算</a:t>
            </a:r>
            <a:r>
              <a:rPr lang="en-US" altLang="zh-CN" sz="1200" dirty="0">
                <a:solidFill>
                  <a:schemeClr val="tx1">
                    <a:lumMod val="75000"/>
                    <a:lumOff val="25000"/>
                  </a:schemeClr>
                </a:solidFill>
                <a:latin typeface="微软雅黑" panose="020B0503020204020204" charset="-122"/>
                <a:ea typeface="微软雅黑" panose="020B0503020204020204" charset="-122"/>
              </a:rPr>
              <a:t>LSBL</a:t>
            </a:r>
            <a:r>
              <a:rPr lang="zh-CN" altLang="en-US" sz="1200" dirty="0">
                <a:solidFill>
                  <a:schemeClr val="tx1">
                    <a:lumMod val="75000"/>
                    <a:lumOff val="25000"/>
                  </a:schemeClr>
                </a:solidFill>
                <a:latin typeface="微软雅黑" panose="020B0503020204020204" charset="-122"/>
                <a:ea typeface="微软雅黑" panose="020B0503020204020204" charset="-122"/>
              </a:rPr>
              <a:t>值：</a:t>
            </a:r>
            <a:r>
              <a:rPr lang="en-US" altLang="zh-CN" sz="1200" dirty="0">
                <a:solidFill>
                  <a:schemeClr val="tx1">
                    <a:lumMod val="75000"/>
                    <a:lumOff val="25000"/>
                  </a:schemeClr>
                </a:solidFill>
                <a:latin typeface="微软雅黑" panose="020B0503020204020204" charset="-122"/>
                <a:ea typeface="微软雅黑" panose="020B0503020204020204" charset="-122"/>
              </a:rPr>
              <a:t>LSBL </a:t>
            </a:r>
            <a:r>
              <a:rPr lang="zh-CN" altLang="en-US" sz="1200" dirty="0">
                <a:solidFill>
                  <a:schemeClr val="tx1">
                    <a:lumMod val="75000"/>
                    <a:lumOff val="25000"/>
                  </a:schemeClr>
                </a:solidFill>
                <a:latin typeface="微软雅黑" panose="020B0503020204020204" charset="-122"/>
                <a:ea typeface="微软雅黑" panose="020B0503020204020204" charset="-122"/>
              </a:rPr>
              <a:t>进行</a:t>
            </a:r>
            <a:r>
              <a:rPr lang="zh-CN" altLang="en-US" sz="1200" b="1" dirty="0">
                <a:solidFill>
                  <a:schemeClr val="tx1">
                    <a:lumMod val="75000"/>
                    <a:lumOff val="25000"/>
                  </a:schemeClr>
                </a:solidFill>
                <a:latin typeface="微软雅黑" panose="020B0503020204020204" charset="-122"/>
                <a:ea typeface="微软雅黑" panose="020B0503020204020204" charset="-122"/>
              </a:rPr>
              <a:t>滑动窗口</a:t>
            </a:r>
            <a:r>
              <a:rPr lang="zh-CN" altLang="en-US" sz="1200" dirty="0">
                <a:solidFill>
                  <a:schemeClr val="tx1">
                    <a:lumMod val="75000"/>
                    <a:lumOff val="25000"/>
                  </a:schemeClr>
                </a:solidFill>
                <a:latin typeface="微软雅黑" panose="020B0503020204020204" charset="-122"/>
                <a:ea typeface="微软雅黑" panose="020B0503020204020204" charset="-122"/>
              </a:rPr>
              <a:t>计算，窗口大小为 </a:t>
            </a:r>
            <a:r>
              <a:rPr lang="en-US" altLang="zh-CN" sz="1200" dirty="0">
                <a:solidFill>
                  <a:schemeClr val="tx1">
                    <a:lumMod val="75000"/>
                    <a:lumOff val="25000"/>
                  </a:schemeClr>
                </a:solidFill>
                <a:latin typeface="微软雅黑" panose="020B0503020204020204" charset="-122"/>
                <a:ea typeface="微软雅黑" panose="020B0503020204020204" charset="-122"/>
              </a:rPr>
              <a:t>50Kb</a:t>
            </a:r>
            <a:r>
              <a:rPr lang="zh-CN" altLang="en-US" sz="1200" dirty="0">
                <a:solidFill>
                  <a:schemeClr val="tx1">
                    <a:lumMod val="75000"/>
                    <a:lumOff val="25000"/>
                  </a:schemeClr>
                </a:solidFill>
                <a:latin typeface="微软雅黑" panose="020B0503020204020204" charset="-122"/>
                <a:ea typeface="微软雅黑" panose="020B0503020204020204" charset="-122"/>
              </a:rPr>
              <a:t>，步长为 </a:t>
            </a:r>
            <a:r>
              <a:rPr lang="en-US" altLang="zh-CN" sz="1200" dirty="0">
                <a:solidFill>
                  <a:schemeClr val="tx1">
                    <a:lumMod val="75000"/>
                    <a:lumOff val="25000"/>
                  </a:schemeClr>
                </a:solidFill>
                <a:latin typeface="微软雅黑" panose="020B0503020204020204" charset="-122"/>
                <a:ea typeface="微软雅黑" panose="020B0503020204020204" charset="-122"/>
              </a:rPr>
              <a:t>25Kb</a:t>
            </a:r>
          </a:p>
        </p:txBody>
      </p:sp>
      <p:sp>
        <p:nvSpPr>
          <p:cNvPr id="24" name="矩形 23"/>
          <p:cNvSpPr/>
          <p:nvPr/>
        </p:nvSpPr>
        <p:spPr>
          <a:xfrm>
            <a:off x="1356937" y="102471"/>
            <a:ext cx="5424883" cy="400110"/>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全基因组选择性清除分析</a:t>
            </a:r>
            <a:r>
              <a:rPr lang="en-US" altLang="zh-CN" sz="2000" dirty="0">
                <a:solidFill>
                  <a:schemeClr val="bg1"/>
                </a:solidFill>
                <a:latin typeface="方正小标宋简体" panose="02000000000000000000" pitchFamily="2" charset="-122"/>
                <a:ea typeface="方正小标宋简体" panose="02000000000000000000" pitchFamily="2" charset="-122"/>
              </a:rPr>
              <a:t>-</a:t>
            </a:r>
            <a:r>
              <a:rPr lang="zh-CN" altLang="en-US" sz="2000" dirty="0">
                <a:solidFill>
                  <a:schemeClr val="bg1"/>
                </a:solidFill>
                <a:latin typeface="方正小标宋简体" panose="02000000000000000000" pitchFamily="2" charset="-122"/>
                <a:ea typeface="方正小标宋简体" panose="02000000000000000000" pitchFamily="2" charset="-122"/>
              </a:rPr>
              <a:t>群体遗传学相关计算</a:t>
            </a:r>
          </a:p>
        </p:txBody>
      </p:sp>
      <p:sp>
        <p:nvSpPr>
          <p:cNvPr id="43" name="矩形 42"/>
          <p:cNvSpPr/>
          <p:nvPr/>
        </p:nvSpPr>
        <p:spPr>
          <a:xfrm>
            <a:off x="1846779" y="1339374"/>
            <a:ext cx="1709763" cy="400110"/>
          </a:xfrm>
          <a:prstGeom prst="rect">
            <a:avLst/>
          </a:prstGeom>
        </p:spPr>
        <p:txBody>
          <a:bodyPr wrap="none">
            <a:spAutoFit/>
          </a:bodyPr>
          <a:lstStyle/>
          <a:p>
            <a:r>
              <a:rPr lang="en-US" altLang="zh-CN" b="1" dirty="0" err="1">
                <a:solidFill>
                  <a:srgbClr val="002147"/>
                </a:solidFill>
                <a:latin typeface="方正小标宋简体" panose="02000000000000000000" pitchFamily="2" charset="-122"/>
                <a:ea typeface="方正小标宋简体" panose="02000000000000000000" pitchFamily="2" charset="-122"/>
              </a:rPr>
              <a:t>F</a:t>
            </a:r>
            <a:r>
              <a:rPr lang="en-US" altLang="zh-CN" b="1" dirty="0" err="1"/>
              <a:t>st</a:t>
            </a:r>
            <a:r>
              <a:rPr lang="zh-CN" altLang="en-US" b="1" dirty="0"/>
              <a:t>、</a:t>
            </a:r>
            <a:r>
              <a:rPr lang="en-US" altLang="zh-CN" sz="2000" b="1" dirty="0"/>
              <a:t>LSBL</a:t>
            </a:r>
            <a:r>
              <a:rPr lang="zh-CN" altLang="en-US" sz="2000" dirty="0"/>
              <a:t>分析</a:t>
            </a:r>
            <a:endParaRPr lang="zh-CN" altLang="en-US" dirty="0"/>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23" name="图片 22">
            <a:extLst>
              <a:ext uri="{FF2B5EF4-FFF2-40B4-BE49-F238E27FC236}">
                <a16:creationId xmlns:a16="http://schemas.microsoft.com/office/drawing/2014/main" id="{C48F398D-86E8-4DB2-8D91-95964DFF9772}"/>
              </a:ext>
            </a:extLst>
          </p:cNvPr>
          <p:cNvPicPr>
            <a:picLocks noChangeAspect="1"/>
          </p:cNvPicPr>
          <p:nvPr/>
        </p:nvPicPr>
        <p:blipFill rotWithShape="1">
          <a:blip r:embed="rId3"/>
          <a:srcRect t="8706" r="905"/>
          <a:stretch>
            <a:fillRect/>
          </a:stretch>
        </p:blipFill>
        <p:spPr>
          <a:xfrm>
            <a:off x="1486715" y="3938175"/>
            <a:ext cx="7371074" cy="1369933"/>
          </a:xfrm>
          <a:prstGeom prst="rect">
            <a:avLst/>
          </a:prstGeom>
        </p:spPr>
      </p:pic>
    </p:spTree>
    <p:extLst>
      <p:ext uri="{BB962C8B-B14F-4D97-AF65-F5344CB8AC3E}">
        <p14:creationId xmlns:p14="http://schemas.microsoft.com/office/powerpoint/2010/main" val="984239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3567192"/>
            <a:ext cx="1097281" cy="591130"/>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24" name="矩形 23"/>
          <p:cNvSpPr/>
          <p:nvPr/>
        </p:nvSpPr>
        <p:spPr>
          <a:xfrm>
            <a:off x="1356937" y="102471"/>
            <a:ext cx="2023311" cy="400110"/>
          </a:xfrm>
          <a:prstGeom prst="rect">
            <a:avLst/>
          </a:prstGeom>
        </p:spPr>
        <p:txBody>
          <a:bodyPr wrap="none">
            <a:spAutoFit/>
          </a:bodyPr>
          <a:lstStyle/>
          <a:p>
            <a:r>
              <a:rPr lang="en-US" altLang="zh-CN" sz="2000" dirty="0">
                <a:solidFill>
                  <a:schemeClr val="bg1"/>
                </a:solidFill>
                <a:latin typeface="方正小标宋简体" panose="02000000000000000000" pitchFamily="2" charset="-122"/>
                <a:ea typeface="方正小标宋简体" panose="02000000000000000000" pitchFamily="2" charset="-122"/>
              </a:rPr>
              <a:t>LSBL R</a:t>
            </a:r>
            <a:r>
              <a:rPr lang="zh-CN" altLang="en-US" sz="2000" dirty="0">
                <a:solidFill>
                  <a:schemeClr val="bg1"/>
                </a:solidFill>
                <a:latin typeface="方正小标宋简体" panose="02000000000000000000" pitchFamily="2" charset="-122"/>
                <a:ea typeface="方正小标宋简体" panose="02000000000000000000" pitchFamily="2" charset="-122"/>
              </a:rPr>
              <a:t>语言绘图</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3" name="图片 2">
            <a:extLst>
              <a:ext uri="{FF2B5EF4-FFF2-40B4-BE49-F238E27FC236}">
                <a16:creationId xmlns:a16="http://schemas.microsoft.com/office/drawing/2014/main" id="{563A0F04-5F03-4BEF-B299-2702D4F5893C}"/>
              </a:ext>
            </a:extLst>
          </p:cNvPr>
          <p:cNvPicPr>
            <a:picLocks noChangeAspect="1"/>
          </p:cNvPicPr>
          <p:nvPr/>
        </p:nvPicPr>
        <p:blipFill>
          <a:blip r:embed="rId3"/>
          <a:stretch>
            <a:fillRect/>
          </a:stretch>
        </p:blipFill>
        <p:spPr>
          <a:xfrm>
            <a:off x="1846779" y="1683498"/>
            <a:ext cx="6199940" cy="1929091"/>
          </a:xfrm>
          <a:prstGeom prst="rect">
            <a:avLst/>
          </a:prstGeom>
        </p:spPr>
      </p:pic>
      <p:pic>
        <p:nvPicPr>
          <p:cNvPr id="4" name="图片 3">
            <a:extLst>
              <a:ext uri="{FF2B5EF4-FFF2-40B4-BE49-F238E27FC236}">
                <a16:creationId xmlns:a16="http://schemas.microsoft.com/office/drawing/2014/main" id="{83E8E956-544D-4A25-AB85-4129D0B369CA}"/>
              </a:ext>
            </a:extLst>
          </p:cNvPr>
          <p:cNvPicPr>
            <a:picLocks noChangeAspect="1"/>
          </p:cNvPicPr>
          <p:nvPr/>
        </p:nvPicPr>
        <p:blipFill>
          <a:blip r:embed="rId4"/>
          <a:stretch>
            <a:fillRect/>
          </a:stretch>
        </p:blipFill>
        <p:spPr>
          <a:xfrm>
            <a:off x="1846778" y="4330149"/>
            <a:ext cx="6199939" cy="1925663"/>
          </a:xfrm>
          <a:prstGeom prst="rect">
            <a:avLst/>
          </a:prstGeom>
        </p:spPr>
      </p:pic>
      <p:sp>
        <p:nvSpPr>
          <p:cNvPr id="26" name="矩形 25">
            <a:extLst>
              <a:ext uri="{FF2B5EF4-FFF2-40B4-BE49-F238E27FC236}">
                <a16:creationId xmlns:a16="http://schemas.microsoft.com/office/drawing/2014/main" id="{D0419F2C-A848-47D6-8C0E-ABDC237BE289}"/>
              </a:ext>
            </a:extLst>
          </p:cNvPr>
          <p:cNvSpPr/>
          <p:nvPr/>
        </p:nvSpPr>
        <p:spPr>
          <a:xfrm>
            <a:off x="1846779" y="1339374"/>
            <a:ext cx="2005677" cy="369332"/>
          </a:xfrm>
          <a:prstGeom prst="rect">
            <a:avLst/>
          </a:prstGeom>
        </p:spPr>
        <p:txBody>
          <a:bodyPr wrap="none">
            <a:spAutoFit/>
          </a:bodyPr>
          <a:lstStyle/>
          <a:p>
            <a:r>
              <a:rPr lang="pl-PL" altLang="zh-CN" dirty="0">
                <a:solidFill>
                  <a:srgbClr val="002147"/>
                </a:solidFill>
                <a:latin typeface="方正小标宋简体" panose="02000000000000000000" pitchFamily="2" charset="-122"/>
                <a:ea typeface="方正小标宋简体" panose="02000000000000000000" pitchFamily="2" charset="-122"/>
              </a:rPr>
              <a:t>B_W_O LSBL</a:t>
            </a:r>
            <a:r>
              <a:rPr lang="zh-CN" altLang="pl-PL" dirty="0">
                <a:solidFill>
                  <a:srgbClr val="002147"/>
                </a:solidFill>
                <a:latin typeface="方正小标宋简体" panose="02000000000000000000" pitchFamily="2" charset="-122"/>
                <a:ea typeface="方正小标宋简体" panose="02000000000000000000" pitchFamily="2" charset="-122"/>
              </a:rPr>
              <a:t>分析</a:t>
            </a:r>
            <a:endParaRPr lang="zh-CN" altLang="en-US" dirty="0"/>
          </a:p>
        </p:txBody>
      </p:sp>
      <p:sp>
        <p:nvSpPr>
          <p:cNvPr id="27" name="矩形 26">
            <a:extLst>
              <a:ext uri="{FF2B5EF4-FFF2-40B4-BE49-F238E27FC236}">
                <a16:creationId xmlns:a16="http://schemas.microsoft.com/office/drawing/2014/main" id="{7F40E0E8-C3F7-4779-BA17-C4DC5FF04394}"/>
              </a:ext>
            </a:extLst>
          </p:cNvPr>
          <p:cNvSpPr/>
          <p:nvPr/>
        </p:nvSpPr>
        <p:spPr>
          <a:xfrm>
            <a:off x="1900506" y="3690113"/>
            <a:ext cx="2005677" cy="369332"/>
          </a:xfrm>
          <a:prstGeom prst="rect">
            <a:avLst/>
          </a:prstGeom>
        </p:spPr>
        <p:txBody>
          <a:bodyPr wrap="none">
            <a:spAutoFit/>
          </a:bodyPr>
          <a:lstStyle/>
          <a:p>
            <a:r>
              <a:rPr lang="pl-PL" altLang="zh-CN" dirty="0">
                <a:solidFill>
                  <a:srgbClr val="002147"/>
                </a:solidFill>
                <a:latin typeface="方正小标宋简体" panose="02000000000000000000" pitchFamily="2" charset="-122"/>
                <a:ea typeface="方正小标宋简体" panose="02000000000000000000" pitchFamily="2" charset="-122"/>
              </a:rPr>
              <a:t>W_B_O LSBL</a:t>
            </a:r>
            <a:r>
              <a:rPr lang="zh-CN" altLang="pl-PL" dirty="0">
                <a:solidFill>
                  <a:srgbClr val="002147"/>
                </a:solidFill>
                <a:latin typeface="方正小标宋简体" panose="02000000000000000000" pitchFamily="2" charset="-122"/>
                <a:ea typeface="方正小标宋简体" panose="02000000000000000000" pitchFamily="2" charset="-122"/>
              </a:rPr>
              <a:t>分析</a:t>
            </a:r>
            <a:endParaRPr lang="zh-CN" altLang="en-US" dirty="0"/>
          </a:p>
        </p:txBody>
      </p:sp>
    </p:spTree>
    <p:extLst>
      <p:ext uri="{BB962C8B-B14F-4D97-AF65-F5344CB8AC3E}">
        <p14:creationId xmlns:p14="http://schemas.microsoft.com/office/powerpoint/2010/main" val="1495060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3567192"/>
            <a:ext cx="1097281" cy="591130"/>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24" name="矩形 23"/>
          <p:cNvSpPr/>
          <p:nvPr/>
        </p:nvSpPr>
        <p:spPr>
          <a:xfrm>
            <a:off x="1356937" y="102471"/>
            <a:ext cx="4256293" cy="400110"/>
          </a:xfrm>
          <a:prstGeom prst="rect">
            <a:avLst/>
          </a:prstGeom>
        </p:spPr>
        <p:txBody>
          <a:bodyPr wrap="none">
            <a:spAutoFit/>
          </a:bodyPr>
          <a:lstStyle/>
          <a:p>
            <a:r>
              <a:rPr lang="en-US" altLang="zh-CN" sz="2000" dirty="0">
                <a:solidFill>
                  <a:schemeClr val="bg1"/>
                </a:solidFill>
                <a:latin typeface="方正小标宋简体" panose="02000000000000000000" pitchFamily="2" charset="-122"/>
                <a:ea typeface="方正小标宋简体" panose="02000000000000000000" pitchFamily="2" charset="-122"/>
              </a:rPr>
              <a:t>B_W_O LSBL</a:t>
            </a:r>
            <a:r>
              <a:rPr lang="zh-CN" altLang="en-US" sz="2000" dirty="0">
                <a:solidFill>
                  <a:schemeClr val="bg1"/>
                </a:solidFill>
                <a:latin typeface="方正小标宋简体" panose="02000000000000000000" pitchFamily="2" charset="-122"/>
                <a:ea typeface="方正小标宋简体" panose="02000000000000000000" pitchFamily="2" charset="-122"/>
              </a:rPr>
              <a:t>分析的单个染色体区域</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sp>
        <p:nvSpPr>
          <p:cNvPr id="26" name="矩形 25">
            <a:extLst>
              <a:ext uri="{FF2B5EF4-FFF2-40B4-BE49-F238E27FC236}">
                <a16:creationId xmlns:a16="http://schemas.microsoft.com/office/drawing/2014/main" id="{D0419F2C-A848-47D6-8C0E-ABDC237BE289}"/>
              </a:ext>
            </a:extLst>
          </p:cNvPr>
          <p:cNvSpPr/>
          <p:nvPr/>
        </p:nvSpPr>
        <p:spPr>
          <a:xfrm>
            <a:off x="2514519" y="2065191"/>
            <a:ext cx="1338828" cy="369332"/>
          </a:xfrm>
          <a:prstGeom prst="rect">
            <a:avLst/>
          </a:prstGeom>
        </p:spPr>
        <p:txBody>
          <a:bodyPr wrap="none">
            <a:spAutoFit/>
          </a:bodyPr>
          <a:lstStyle/>
          <a:p>
            <a:r>
              <a:rPr lang="zh-CN" altLang="en-US" dirty="0">
                <a:solidFill>
                  <a:srgbClr val="002147"/>
                </a:solidFill>
                <a:ea typeface="方正小标宋简体" panose="02000000000000000000" pitchFamily="2" charset="-122"/>
              </a:rPr>
              <a:t>二号染色体</a:t>
            </a:r>
            <a:endParaRPr lang="zh-CN" altLang="en-US" dirty="0"/>
          </a:p>
        </p:txBody>
      </p:sp>
      <p:sp>
        <p:nvSpPr>
          <p:cNvPr id="27" name="矩形 26">
            <a:extLst>
              <a:ext uri="{FF2B5EF4-FFF2-40B4-BE49-F238E27FC236}">
                <a16:creationId xmlns:a16="http://schemas.microsoft.com/office/drawing/2014/main" id="{7F40E0E8-C3F7-4779-BA17-C4DC5FF04394}"/>
              </a:ext>
            </a:extLst>
          </p:cNvPr>
          <p:cNvSpPr/>
          <p:nvPr/>
        </p:nvSpPr>
        <p:spPr>
          <a:xfrm>
            <a:off x="6649328" y="4990346"/>
            <a:ext cx="1338828" cy="369332"/>
          </a:xfrm>
          <a:prstGeom prst="rect">
            <a:avLst/>
          </a:prstGeom>
        </p:spPr>
        <p:txBody>
          <a:bodyPr wrap="none">
            <a:spAutoFit/>
          </a:bodyPr>
          <a:lstStyle/>
          <a:p>
            <a:r>
              <a:rPr lang="zh-CN" altLang="en-US" dirty="0">
                <a:solidFill>
                  <a:srgbClr val="002147"/>
                </a:solidFill>
                <a:latin typeface="方正小标宋简体" panose="02000000000000000000" pitchFamily="2" charset="-122"/>
                <a:ea typeface="方正小标宋简体" panose="02000000000000000000" pitchFamily="2" charset="-122"/>
              </a:rPr>
              <a:t>一号染色体</a:t>
            </a:r>
            <a:endParaRPr lang="zh-CN" altLang="en-US" dirty="0"/>
          </a:p>
        </p:txBody>
      </p:sp>
      <p:pic>
        <p:nvPicPr>
          <p:cNvPr id="5" name="图片 4">
            <a:extLst>
              <a:ext uri="{FF2B5EF4-FFF2-40B4-BE49-F238E27FC236}">
                <a16:creationId xmlns:a16="http://schemas.microsoft.com/office/drawing/2014/main" id="{A86FD9F7-0607-4D96-A6D8-67EDC5007619}"/>
              </a:ext>
            </a:extLst>
          </p:cNvPr>
          <p:cNvPicPr>
            <a:picLocks noChangeAspect="1"/>
          </p:cNvPicPr>
          <p:nvPr/>
        </p:nvPicPr>
        <p:blipFill>
          <a:blip r:embed="rId3"/>
          <a:stretch>
            <a:fillRect/>
          </a:stretch>
        </p:blipFill>
        <p:spPr>
          <a:xfrm>
            <a:off x="4698656" y="939453"/>
            <a:ext cx="4149434" cy="2941870"/>
          </a:xfrm>
          <a:prstGeom prst="rect">
            <a:avLst/>
          </a:prstGeom>
        </p:spPr>
      </p:pic>
      <p:pic>
        <p:nvPicPr>
          <p:cNvPr id="6" name="图片 5">
            <a:extLst>
              <a:ext uri="{FF2B5EF4-FFF2-40B4-BE49-F238E27FC236}">
                <a16:creationId xmlns:a16="http://schemas.microsoft.com/office/drawing/2014/main" id="{37550B3D-329F-4F90-A7A3-4522219D42D0}"/>
              </a:ext>
            </a:extLst>
          </p:cNvPr>
          <p:cNvPicPr>
            <a:picLocks noChangeAspect="1"/>
          </p:cNvPicPr>
          <p:nvPr/>
        </p:nvPicPr>
        <p:blipFill>
          <a:blip r:embed="rId4"/>
          <a:stretch>
            <a:fillRect/>
          </a:stretch>
        </p:blipFill>
        <p:spPr>
          <a:xfrm>
            <a:off x="1471047" y="3529671"/>
            <a:ext cx="4149433" cy="2939031"/>
          </a:xfrm>
          <a:prstGeom prst="rect">
            <a:avLst/>
          </a:prstGeom>
        </p:spPr>
      </p:pic>
    </p:spTree>
    <p:extLst>
      <p:ext uri="{BB962C8B-B14F-4D97-AF65-F5344CB8AC3E}">
        <p14:creationId xmlns:p14="http://schemas.microsoft.com/office/powerpoint/2010/main" val="3076255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3567192"/>
            <a:ext cx="1097281" cy="591130"/>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392504" cy="890693"/>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使用</a:t>
            </a:r>
            <a:r>
              <a:rPr lang="en-US" altLang="zh-CN" sz="1200" b="1" dirty="0" err="1">
                <a:solidFill>
                  <a:schemeClr val="tx1">
                    <a:lumMod val="75000"/>
                    <a:lumOff val="25000"/>
                  </a:schemeClr>
                </a:solidFill>
                <a:latin typeface="微软雅黑" panose="020B0503020204020204" charset="-122"/>
                <a:ea typeface="微软雅黑" panose="020B0503020204020204" charset="-122"/>
              </a:rPr>
              <a:t>vcftools</a:t>
            </a:r>
            <a:r>
              <a:rPr lang="zh-CN" altLang="en-US" sz="1200" dirty="0">
                <a:solidFill>
                  <a:schemeClr val="tx1">
                    <a:lumMod val="75000"/>
                    <a:lumOff val="25000"/>
                  </a:schemeClr>
                </a:solidFill>
                <a:latin typeface="微软雅黑" panose="020B0503020204020204" charset="-122"/>
                <a:ea typeface="微软雅黑" panose="020B0503020204020204" charset="-122"/>
              </a:rPr>
              <a:t>，以</a:t>
            </a:r>
            <a:r>
              <a:rPr lang="en-US" altLang="zh-CN" sz="1200" dirty="0">
                <a:solidFill>
                  <a:schemeClr val="tx1">
                    <a:lumMod val="75000"/>
                    <a:lumOff val="25000"/>
                  </a:schemeClr>
                </a:solidFill>
                <a:latin typeface="微软雅黑" panose="020B0503020204020204" charset="-122"/>
                <a:ea typeface="微软雅黑" panose="020B0503020204020204" charset="-122"/>
              </a:rPr>
              <a:t>50Kb </a:t>
            </a:r>
            <a:r>
              <a:rPr lang="zh-CN" altLang="en-US" sz="1200" dirty="0">
                <a:solidFill>
                  <a:schemeClr val="tx1">
                    <a:lumMod val="75000"/>
                    <a:lumOff val="25000"/>
                  </a:schemeClr>
                </a:solidFill>
                <a:latin typeface="微软雅黑" panose="020B0503020204020204" charset="-122"/>
                <a:ea typeface="微软雅黑" panose="020B0503020204020204" charset="-122"/>
              </a:rPr>
              <a:t>的窗口、</a:t>
            </a:r>
            <a:r>
              <a:rPr lang="en-US" altLang="zh-CN" sz="1200" dirty="0">
                <a:solidFill>
                  <a:schemeClr val="tx1">
                    <a:lumMod val="75000"/>
                    <a:lumOff val="25000"/>
                  </a:schemeClr>
                </a:solidFill>
                <a:latin typeface="微软雅黑" panose="020B0503020204020204" charset="-122"/>
                <a:ea typeface="微软雅黑" panose="020B0503020204020204" charset="-122"/>
              </a:rPr>
              <a:t>25Kb</a:t>
            </a:r>
            <a:r>
              <a:rPr lang="zh-CN" altLang="en-US" sz="1200" dirty="0">
                <a:solidFill>
                  <a:schemeClr val="tx1">
                    <a:lumMod val="75000"/>
                    <a:lumOff val="25000"/>
                  </a:schemeClr>
                </a:solidFill>
                <a:latin typeface="微软雅黑" panose="020B0503020204020204" charset="-122"/>
                <a:ea typeface="微软雅黑" panose="020B0503020204020204" charset="-122"/>
              </a:rPr>
              <a:t>的步长分别计算了两色元宝鸡以及其他家鸡的核苷酸多态性</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从黑、白元宝鸡的核苷酸多态性来看，变异主要集中在常染色体</a:t>
            </a:r>
            <a:r>
              <a:rPr lang="en-US" altLang="zh-CN" sz="1200" dirty="0">
                <a:solidFill>
                  <a:schemeClr val="tx1">
                    <a:lumMod val="75000"/>
                    <a:lumOff val="25000"/>
                  </a:schemeClr>
                </a:solidFill>
                <a:latin typeface="微软雅黑" panose="020B0503020204020204" charset="-122"/>
                <a:ea typeface="微软雅黑" panose="020B0503020204020204" charset="-122"/>
              </a:rPr>
              <a:t>1~15</a:t>
            </a:r>
            <a:r>
              <a:rPr lang="zh-CN" altLang="en-US" sz="1200" dirty="0">
                <a:solidFill>
                  <a:schemeClr val="tx1">
                    <a:lumMod val="75000"/>
                    <a:lumOff val="25000"/>
                  </a:schemeClr>
                </a:solidFill>
                <a:latin typeface="微软雅黑" panose="020B0503020204020204" charset="-122"/>
                <a:ea typeface="微软雅黑" panose="020B0503020204020204" charset="-122"/>
              </a:rPr>
              <a:t>之间，性染色体较少</a:t>
            </a:r>
          </a:p>
        </p:txBody>
      </p:sp>
      <p:sp>
        <p:nvSpPr>
          <p:cNvPr id="24" name="矩形 23"/>
          <p:cNvSpPr/>
          <p:nvPr/>
        </p:nvSpPr>
        <p:spPr>
          <a:xfrm>
            <a:off x="1356937" y="102471"/>
            <a:ext cx="5424883" cy="400110"/>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全基因组选择性清除分析</a:t>
            </a:r>
            <a:r>
              <a:rPr lang="en-US" altLang="zh-CN" sz="2000" dirty="0">
                <a:solidFill>
                  <a:schemeClr val="bg1"/>
                </a:solidFill>
                <a:latin typeface="方正小标宋简体" panose="02000000000000000000" pitchFamily="2" charset="-122"/>
                <a:ea typeface="方正小标宋简体" panose="02000000000000000000" pitchFamily="2" charset="-122"/>
              </a:rPr>
              <a:t>-</a:t>
            </a:r>
            <a:r>
              <a:rPr lang="zh-CN" altLang="en-US" sz="2000" dirty="0">
                <a:solidFill>
                  <a:schemeClr val="bg1"/>
                </a:solidFill>
                <a:latin typeface="方正小标宋简体" panose="02000000000000000000" pitchFamily="2" charset="-122"/>
                <a:ea typeface="方正小标宋简体" panose="02000000000000000000" pitchFamily="2" charset="-122"/>
              </a:rPr>
              <a:t>群体遗传学相关计算</a:t>
            </a:r>
          </a:p>
        </p:txBody>
      </p:sp>
      <p:sp>
        <p:nvSpPr>
          <p:cNvPr id="43" name="矩形 42"/>
          <p:cNvSpPr/>
          <p:nvPr/>
        </p:nvSpPr>
        <p:spPr>
          <a:xfrm>
            <a:off x="1846779" y="1339374"/>
            <a:ext cx="2239716" cy="369332"/>
          </a:xfrm>
          <a:prstGeom prst="rect">
            <a:avLst/>
          </a:prstGeom>
        </p:spPr>
        <p:txBody>
          <a:bodyPr wrap="none">
            <a:spAutoFit/>
          </a:bodyPr>
          <a:lstStyle/>
          <a:p>
            <a:r>
              <a:rPr lang="en-US" altLang="zh-CN" dirty="0">
                <a:solidFill>
                  <a:srgbClr val="002147"/>
                </a:solidFill>
                <a:latin typeface="方正小标宋简体" panose="02000000000000000000" pitchFamily="2" charset="-122"/>
                <a:ea typeface="方正小标宋简体" panose="02000000000000000000" pitchFamily="2" charset="-122"/>
              </a:rPr>
              <a:t>PI</a:t>
            </a:r>
            <a:r>
              <a:rPr lang="zh-CN" altLang="en-US" dirty="0">
                <a:solidFill>
                  <a:srgbClr val="002147"/>
                </a:solidFill>
                <a:latin typeface="方正小标宋简体" panose="02000000000000000000" pitchFamily="2" charset="-122"/>
                <a:ea typeface="方正小标宋简体" panose="02000000000000000000" pitchFamily="2" charset="-122"/>
              </a:rPr>
              <a:t>（核苷酸多态性）</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3" name="图片 2">
            <a:extLst>
              <a:ext uri="{FF2B5EF4-FFF2-40B4-BE49-F238E27FC236}">
                <a16:creationId xmlns:a16="http://schemas.microsoft.com/office/drawing/2014/main" id="{955D0449-8076-4609-9BFF-E78885DC4CB3}"/>
              </a:ext>
            </a:extLst>
          </p:cNvPr>
          <p:cNvPicPr>
            <a:picLocks noChangeAspect="1"/>
          </p:cNvPicPr>
          <p:nvPr/>
        </p:nvPicPr>
        <p:blipFill>
          <a:blip r:embed="rId3"/>
          <a:stretch>
            <a:fillRect/>
          </a:stretch>
        </p:blipFill>
        <p:spPr>
          <a:xfrm>
            <a:off x="2272466" y="3027248"/>
            <a:ext cx="5768737" cy="3233245"/>
          </a:xfrm>
          <a:prstGeom prst="rect">
            <a:avLst/>
          </a:prstGeom>
        </p:spPr>
      </p:pic>
    </p:spTree>
    <p:extLst>
      <p:ext uri="{BB962C8B-B14F-4D97-AF65-F5344CB8AC3E}">
        <p14:creationId xmlns:p14="http://schemas.microsoft.com/office/powerpoint/2010/main" val="3484929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3567192"/>
            <a:ext cx="1097281" cy="591130"/>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1849485" cy="3660682"/>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使用</a:t>
            </a:r>
            <a:r>
              <a:rPr lang="en-US" altLang="zh-CN" sz="1200" dirty="0" err="1">
                <a:solidFill>
                  <a:schemeClr val="tx1">
                    <a:lumMod val="75000"/>
                    <a:lumOff val="25000"/>
                  </a:schemeClr>
                </a:solidFill>
                <a:latin typeface="微软雅黑" panose="020B0503020204020204" charset="-122"/>
                <a:ea typeface="微软雅黑" panose="020B0503020204020204" charset="-122"/>
              </a:rPr>
              <a:t>SweeD</a:t>
            </a:r>
            <a:r>
              <a:rPr lang="zh-CN" altLang="en-US" sz="1200" dirty="0">
                <a:solidFill>
                  <a:schemeClr val="tx1">
                    <a:lumMod val="75000"/>
                    <a:lumOff val="25000"/>
                  </a:schemeClr>
                </a:solidFill>
                <a:latin typeface="微软雅黑" panose="020B0503020204020204" charset="-122"/>
                <a:ea typeface="微软雅黑" panose="020B0503020204020204" charset="-122"/>
              </a:rPr>
              <a:t>的</a:t>
            </a:r>
            <a:r>
              <a:rPr lang="en-US" altLang="zh-CN" sz="1200" b="1" dirty="0" err="1">
                <a:solidFill>
                  <a:schemeClr val="tx1">
                    <a:lumMod val="75000"/>
                    <a:lumOff val="25000"/>
                  </a:schemeClr>
                </a:solidFill>
                <a:latin typeface="微软雅黑" panose="020B0503020204020204" charset="-122"/>
                <a:ea typeface="微软雅黑" panose="020B0503020204020204" charset="-122"/>
              </a:rPr>
              <a:t>SweeD</a:t>
            </a:r>
            <a:r>
              <a:rPr lang="en-US" altLang="zh-CN" sz="1200" b="1" dirty="0">
                <a:solidFill>
                  <a:schemeClr val="tx1">
                    <a:lumMod val="75000"/>
                    <a:lumOff val="25000"/>
                  </a:schemeClr>
                </a:solidFill>
                <a:latin typeface="微软雅黑" panose="020B0503020204020204" charset="-122"/>
                <a:ea typeface="微软雅黑" panose="020B0503020204020204" charset="-122"/>
              </a:rPr>
              <a:t>-P</a:t>
            </a:r>
            <a:r>
              <a:rPr lang="zh-CN" altLang="en-US" sz="1200" dirty="0">
                <a:solidFill>
                  <a:schemeClr val="tx1">
                    <a:lumMod val="75000"/>
                    <a:lumOff val="25000"/>
                  </a:schemeClr>
                </a:solidFill>
                <a:latin typeface="微软雅黑" panose="020B0503020204020204" charset="-122"/>
                <a:ea typeface="微软雅黑" panose="020B0503020204020204" charset="-122"/>
              </a:rPr>
              <a:t>算法</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图依次为元宝黑鸡、白鸡、其他家鸡的</a:t>
            </a:r>
            <a:r>
              <a:rPr lang="en-US" altLang="zh-CN" sz="1200" dirty="0" err="1">
                <a:solidFill>
                  <a:schemeClr val="tx1">
                    <a:lumMod val="75000"/>
                    <a:lumOff val="25000"/>
                  </a:schemeClr>
                </a:solidFill>
                <a:latin typeface="微软雅黑" panose="020B0503020204020204" charset="-122"/>
                <a:ea typeface="微软雅黑" panose="020B0503020204020204" charset="-122"/>
              </a:rPr>
              <a:t>SweeD</a:t>
            </a:r>
            <a:r>
              <a:rPr lang="zh-CN" altLang="en-US" sz="1200" dirty="0">
                <a:solidFill>
                  <a:schemeClr val="tx1">
                    <a:lumMod val="75000"/>
                    <a:lumOff val="25000"/>
                  </a:schemeClr>
                </a:solidFill>
                <a:latin typeface="微软雅黑" panose="020B0503020204020204" charset="-122"/>
                <a:ea typeface="微软雅黑" panose="020B0503020204020204" charset="-122"/>
              </a:rPr>
              <a:t>指数</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对于该方法，三个亚群的高选择信号区域表现在不同区域。其中</a:t>
            </a:r>
            <a:r>
              <a:rPr lang="zh-CN" altLang="en-US" sz="1200" b="1" dirty="0">
                <a:solidFill>
                  <a:schemeClr val="tx1">
                    <a:lumMod val="75000"/>
                    <a:lumOff val="25000"/>
                  </a:schemeClr>
                </a:solidFill>
                <a:latin typeface="微软雅黑" panose="020B0503020204020204" charset="-122"/>
                <a:ea typeface="微软雅黑" panose="020B0503020204020204" charset="-122"/>
              </a:rPr>
              <a:t>元宝黑鸡</a:t>
            </a:r>
            <a:r>
              <a:rPr lang="zh-CN" altLang="en-US" sz="1200" dirty="0">
                <a:solidFill>
                  <a:schemeClr val="tx1">
                    <a:lumMod val="75000"/>
                    <a:lumOff val="25000"/>
                  </a:schemeClr>
                </a:solidFill>
                <a:latin typeface="微软雅黑" panose="020B0503020204020204" charset="-122"/>
                <a:ea typeface="微软雅黑" panose="020B0503020204020204" charset="-122"/>
              </a:rPr>
              <a:t>与其他亚群相比，一号染色体信号强烈，而在二号染色体信号较弱；</a:t>
            </a:r>
            <a:r>
              <a:rPr lang="zh-CN" altLang="en-US" sz="1200" b="1" dirty="0">
                <a:solidFill>
                  <a:schemeClr val="tx1">
                    <a:lumMod val="75000"/>
                    <a:lumOff val="25000"/>
                  </a:schemeClr>
                </a:solidFill>
                <a:latin typeface="微软雅黑" panose="020B0503020204020204" charset="-122"/>
                <a:ea typeface="微软雅黑" panose="020B0503020204020204" charset="-122"/>
              </a:rPr>
              <a:t>元宝白鸡</a:t>
            </a:r>
            <a:r>
              <a:rPr lang="zh-CN" altLang="en-US" sz="1200" dirty="0">
                <a:solidFill>
                  <a:schemeClr val="tx1">
                    <a:lumMod val="75000"/>
                    <a:lumOff val="25000"/>
                  </a:schemeClr>
                </a:solidFill>
                <a:latin typeface="微软雅黑" panose="020B0503020204020204" charset="-122"/>
                <a:ea typeface="微软雅黑" panose="020B0503020204020204" charset="-122"/>
              </a:rPr>
              <a:t>则趋势相反</a:t>
            </a:r>
          </a:p>
        </p:txBody>
      </p:sp>
      <p:sp>
        <p:nvSpPr>
          <p:cNvPr id="24" name="矩形 23"/>
          <p:cNvSpPr/>
          <p:nvPr/>
        </p:nvSpPr>
        <p:spPr>
          <a:xfrm>
            <a:off x="1356937" y="102471"/>
            <a:ext cx="5424883" cy="400110"/>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全基因组选择性清除分析</a:t>
            </a:r>
            <a:r>
              <a:rPr lang="en-US" altLang="zh-CN" sz="2000" dirty="0">
                <a:solidFill>
                  <a:schemeClr val="bg1"/>
                </a:solidFill>
                <a:latin typeface="方正小标宋简体" panose="02000000000000000000" pitchFamily="2" charset="-122"/>
                <a:ea typeface="方正小标宋简体" panose="02000000000000000000" pitchFamily="2" charset="-122"/>
              </a:rPr>
              <a:t>-</a:t>
            </a:r>
            <a:r>
              <a:rPr lang="zh-CN" altLang="en-US" sz="2000" dirty="0">
                <a:solidFill>
                  <a:schemeClr val="bg1"/>
                </a:solidFill>
                <a:latin typeface="方正小标宋简体" panose="02000000000000000000" pitchFamily="2" charset="-122"/>
                <a:ea typeface="方正小标宋简体" panose="02000000000000000000" pitchFamily="2" charset="-122"/>
              </a:rPr>
              <a:t>群体遗传学相关计算</a:t>
            </a:r>
          </a:p>
        </p:txBody>
      </p:sp>
      <p:sp>
        <p:nvSpPr>
          <p:cNvPr id="43" name="矩形 42"/>
          <p:cNvSpPr/>
          <p:nvPr/>
        </p:nvSpPr>
        <p:spPr>
          <a:xfrm>
            <a:off x="1846779" y="1339374"/>
            <a:ext cx="935192" cy="369332"/>
          </a:xfrm>
          <a:prstGeom prst="rect">
            <a:avLst/>
          </a:prstGeom>
        </p:spPr>
        <p:txBody>
          <a:bodyPr wrap="none">
            <a:spAutoFit/>
          </a:bodyPr>
          <a:lstStyle/>
          <a:p>
            <a:r>
              <a:rPr lang="en-US" altLang="zh-CN" dirty="0" err="1">
                <a:solidFill>
                  <a:srgbClr val="002147"/>
                </a:solidFill>
                <a:latin typeface="方正小标宋简体" panose="02000000000000000000" pitchFamily="2" charset="-122"/>
                <a:ea typeface="方正小标宋简体" panose="02000000000000000000" pitchFamily="2" charset="-122"/>
              </a:rPr>
              <a:t>SweeD</a:t>
            </a:r>
            <a:endParaRPr lang="zh-CN" altLang="en-US" dirty="0">
              <a:solidFill>
                <a:srgbClr val="002147"/>
              </a:solidFill>
              <a:latin typeface="方正小标宋简体" panose="02000000000000000000" pitchFamily="2" charset="-122"/>
              <a:ea typeface="方正小标宋简体" panose="02000000000000000000" pitchFamily="2" charset="-122"/>
            </a:endParaRP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3" name="图片 2">
            <a:extLst>
              <a:ext uri="{FF2B5EF4-FFF2-40B4-BE49-F238E27FC236}">
                <a16:creationId xmlns:a16="http://schemas.microsoft.com/office/drawing/2014/main" id="{D2061846-0BED-4231-BE5A-E1523DBE26BD}"/>
              </a:ext>
            </a:extLst>
          </p:cNvPr>
          <p:cNvPicPr>
            <a:picLocks noChangeAspect="1"/>
          </p:cNvPicPr>
          <p:nvPr/>
        </p:nvPicPr>
        <p:blipFill>
          <a:blip r:embed="rId3"/>
          <a:stretch>
            <a:fillRect/>
          </a:stretch>
        </p:blipFill>
        <p:spPr>
          <a:xfrm>
            <a:off x="3812250" y="1587533"/>
            <a:ext cx="4932232" cy="4192002"/>
          </a:xfrm>
          <a:prstGeom prst="rect">
            <a:avLst/>
          </a:prstGeom>
        </p:spPr>
      </p:pic>
    </p:spTree>
    <p:extLst>
      <p:ext uri="{BB962C8B-B14F-4D97-AF65-F5344CB8AC3E}">
        <p14:creationId xmlns:p14="http://schemas.microsoft.com/office/powerpoint/2010/main" val="2601667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22" name="矩形 21"/>
          <p:cNvSpPr/>
          <p:nvPr/>
        </p:nvSpPr>
        <p:spPr>
          <a:xfrm>
            <a:off x="42545" y="3567192"/>
            <a:ext cx="1097281" cy="591130"/>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392504" cy="890693"/>
          </a:xfrm>
          <a:prstGeom prst="rect">
            <a:avLst/>
          </a:prstGeom>
        </p:spPr>
        <p:txBody>
          <a:bodyPr wrap="square">
            <a:spAutoFit/>
          </a:bodyPr>
          <a:lstStyle/>
          <a:p>
            <a:pPr>
              <a:lnSpc>
                <a:spcPct val="150000"/>
              </a:lnSpc>
            </a:pPr>
            <a:r>
              <a:rPr lang="en-US" altLang="zh-CN" sz="1200">
                <a:solidFill>
                  <a:schemeClr val="tx1">
                    <a:lumMod val="75000"/>
                    <a:lumOff val="25000"/>
                  </a:schemeClr>
                </a:solidFill>
                <a:latin typeface="微软雅黑" panose="020B0503020204020204" charset="-122"/>
                <a:ea typeface="微软雅黑" panose="020B0503020204020204" charset="-122"/>
              </a:rPr>
              <a:t>1</a:t>
            </a:r>
            <a:r>
              <a:rPr lang="zh-CN" altLang="en-US" sz="1200">
                <a:solidFill>
                  <a:schemeClr val="tx1">
                    <a:lumMod val="75000"/>
                    <a:lumOff val="25000"/>
                  </a:schemeClr>
                </a:solidFill>
                <a:latin typeface="微软雅黑" panose="020B0503020204020204" charset="-122"/>
                <a:ea typeface="微软雅黑" panose="020B0503020204020204" charset="-122"/>
              </a:rPr>
              <a:t>、注释结果 </a:t>
            </a:r>
            <a:r>
              <a:rPr lang="en-US" altLang="zh-CN" sz="1200">
                <a:solidFill>
                  <a:schemeClr val="tx1">
                    <a:lumMod val="75000"/>
                    <a:lumOff val="25000"/>
                  </a:schemeClr>
                </a:solidFill>
                <a:latin typeface="微软雅黑" panose="020B0503020204020204" charset="-122"/>
                <a:ea typeface="微软雅黑" panose="020B0503020204020204" charset="-122"/>
              </a:rPr>
              <a:t>-&gt;</a:t>
            </a:r>
            <a:r>
              <a:rPr lang="zh-CN" altLang="en-US" sz="1200">
                <a:solidFill>
                  <a:schemeClr val="tx1">
                    <a:lumMod val="75000"/>
                    <a:lumOff val="25000"/>
                  </a:schemeClr>
                </a:solidFill>
                <a:latin typeface="微软雅黑" panose="020B0503020204020204" charset="-122"/>
                <a:ea typeface="微软雅黑" panose="020B0503020204020204" charset="-122"/>
              </a:rPr>
              <a:t>大部分的突变发生在了非编码区域</a:t>
            </a:r>
            <a:endParaRPr lang="en-US" altLang="zh-CN" sz="120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a:solidFill>
                  <a:schemeClr val="tx1">
                    <a:lumMod val="75000"/>
                    <a:lumOff val="25000"/>
                  </a:schemeClr>
                </a:solidFill>
                <a:latin typeface="微软雅黑" panose="020B0503020204020204" charset="-122"/>
                <a:ea typeface="微软雅黑" panose="020B0503020204020204" charset="-122"/>
              </a:rPr>
              <a:t>2</a:t>
            </a:r>
            <a:r>
              <a:rPr lang="zh-CN" altLang="en-US" sz="1200">
                <a:solidFill>
                  <a:schemeClr val="tx1">
                    <a:lumMod val="75000"/>
                    <a:lumOff val="25000"/>
                  </a:schemeClr>
                </a:solidFill>
                <a:latin typeface="微软雅黑" panose="020B0503020204020204" charset="-122"/>
                <a:ea typeface="微软雅黑" panose="020B0503020204020204" charset="-122"/>
              </a:rPr>
              <a:t>、基因密度 </a:t>
            </a:r>
            <a:r>
              <a:rPr lang="en-US" altLang="zh-CN" sz="1200">
                <a:solidFill>
                  <a:schemeClr val="tx1">
                    <a:lumMod val="75000"/>
                    <a:lumOff val="25000"/>
                  </a:schemeClr>
                </a:solidFill>
                <a:latin typeface="微软雅黑" panose="020B0503020204020204" charset="-122"/>
                <a:ea typeface="微软雅黑" panose="020B0503020204020204" charset="-122"/>
              </a:rPr>
              <a:t>-&gt;</a:t>
            </a:r>
            <a:r>
              <a:rPr lang="zh-CN" altLang="en-US" sz="1200">
                <a:solidFill>
                  <a:schemeClr val="tx1">
                    <a:lumMod val="75000"/>
                    <a:lumOff val="25000"/>
                  </a:schemeClr>
                </a:solidFill>
                <a:latin typeface="微软雅黑" panose="020B0503020204020204" charset="-122"/>
                <a:ea typeface="微软雅黑" panose="020B0503020204020204" charset="-122"/>
              </a:rPr>
              <a:t>性别决定的染色体通常具有有限的遗传多样性</a:t>
            </a:r>
            <a:endParaRPr lang="en-US" altLang="zh-CN" sz="120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a:solidFill>
                  <a:schemeClr val="tx1">
                    <a:lumMod val="75000"/>
                    <a:lumOff val="25000"/>
                  </a:schemeClr>
                </a:solidFill>
                <a:latin typeface="微软雅黑" panose="020B0503020204020204" charset="-122"/>
                <a:ea typeface="微软雅黑" panose="020B0503020204020204" charset="-122"/>
              </a:rPr>
              <a:t>3</a:t>
            </a:r>
            <a:r>
              <a:rPr lang="zh-CN" altLang="en-US" sz="1200">
                <a:solidFill>
                  <a:schemeClr val="tx1">
                    <a:lumMod val="75000"/>
                    <a:lumOff val="25000"/>
                  </a:schemeClr>
                </a:solidFill>
                <a:latin typeface="微软雅黑" panose="020B0503020204020204" charset="-122"/>
                <a:ea typeface="微软雅黑" panose="020B0503020204020204" charset="-122"/>
              </a:rPr>
              <a:t>、四个分析方法 </a:t>
            </a:r>
            <a:r>
              <a:rPr lang="en-US" altLang="zh-CN" sz="1200">
                <a:solidFill>
                  <a:schemeClr val="tx1">
                    <a:lumMod val="75000"/>
                    <a:lumOff val="25000"/>
                  </a:schemeClr>
                </a:solidFill>
                <a:latin typeface="微软雅黑" panose="020B0503020204020204" charset="-122"/>
                <a:ea typeface="微软雅黑" panose="020B0503020204020204" charset="-122"/>
              </a:rPr>
              <a:t>-&gt; </a:t>
            </a:r>
            <a:r>
              <a:rPr lang="zh-CN" altLang="en-US" sz="1200">
                <a:solidFill>
                  <a:schemeClr val="tx1">
                    <a:lumMod val="75000"/>
                    <a:lumOff val="25000"/>
                  </a:schemeClr>
                </a:solidFill>
                <a:latin typeface="微软雅黑" panose="020B0503020204020204" charset="-122"/>
                <a:ea typeface="微软雅黑" panose="020B0503020204020204" charset="-122"/>
              </a:rPr>
              <a:t>强选择信号不尽相同</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sp>
        <p:nvSpPr>
          <p:cNvPr id="24" name="矩形 23"/>
          <p:cNvSpPr/>
          <p:nvPr/>
        </p:nvSpPr>
        <p:spPr>
          <a:xfrm>
            <a:off x="1356937" y="102471"/>
            <a:ext cx="3970959" cy="400110"/>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选择性清除分析结果 </a:t>
            </a:r>
            <a:r>
              <a:rPr lang="en-US" altLang="zh-CN" sz="2000" dirty="0">
                <a:solidFill>
                  <a:schemeClr val="bg1"/>
                </a:solidFill>
                <a:latin typeface="方正小标宋简体" panose="02000000000000000000" pitchFamily="2" charset="-122"/>
                <a:ea typeface="方正小标宋简体" panose="02000000000000000000" pitchFamily="2" charset="-122"/>
              </a:rPr>
              <a:t>-&gt; </a:t>
            </a:r>
            <a:r>
              <a:rPr lang="zh-CN" altLang="en-US" sz="2000" dirty="0">
                <a:solidFill>
                  <a:schemeClr val="bg1"/>
                </a:solidFill>
                <a:latin typeface="方正小标宋简体" panose="02000000000000000000" pitchFamily="2" charset="-122"/>
                <a:ea typeface="方正小标宋简体" panose="02000000000000000000" pitchFamily="2" charset="-122"/>
              </a:rPr>
              <a:t>基因注释</a:t>
            </a:r>
          </a:p>
        </p:txBody>
      </p:sp>
      <p:sp>
        <p:nvSpPr>
          <p:cNvPr id="43" name="矩形 42"/>
          <p:cNvSpPr/>
          <p:nvPr/>
        </p:nvSpPr>
        <p:spPr>
          <a:xfrm>
            <a:off x="1846779" y="1339374"/>
            <a:ext cx="2031325" cy="369332"/>
          </a:xfrm>
          <a:prstGeom prst="rect">
            <a:avLst/>
          </a:prstGeom>
        </p:spPr>
        <p:txBody>
          <a:bodyPr wrap="none">
            <a:spAutoFit/>
          </a:bodyPr>
          <a:lstStyle/>
          <a:p>
            <a:r>
              <a:rPr lang="zh-CN" altLang="en-US" dirty="0">
                <a:solidFill>
                  <a:srgbClr val="002147"/>
                </a:solidFill>
                <a:ea typeface="方正小标宋简体" panose="02000000000000000000" pitchFamily="2" charset="-122"/>
              </a:rPr>
              <a:t>分析得到大致结论</a:t>
            </a:r>
            <a:endParaRPr lang="zh-CN" altLang="en-US" dirty="0"/>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sp>
        <p:nvSpPr>
          <p:cNvPr id="3" name="箭头: 下 2">
            <a:extLst>
              <a:ext uri="{FF2B5EF4-FFF2-40B4-BE49-F238E27FC236}">
                <a16:creationId xmlns:a16="http://schemas.microsoft.com/office/drawing/2014/main" id="{BE24CE30-82A4-4C4A-A44B-CDBD7C33A00F}"/>
              </a:ext>
            </a:extLst>
          </p:cNvPr>
          <p:cNvSpPr/>
          <p:nvPr/>
        </p:nvSpPr>
        <p:spPr>
          <a:xfrm>
            <a:off x="2996242" y="3196741"/>
            <a:ext cx="983411" cy="748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5BA165E-3C70-4FCF-AAC9-9E1F82CE86BD}"/>
              </a:ext>
            </a:extLst>
          </p:cNvPr>
          <p:cNvSpPr/>
          <p:nvPr/>
        </p:nvSpPr>
        <p:spPr>
          <a:xfrm>
            <a:off x="1846779" y="4289603"/>
            <a:ext cx="4204727" cy="1077218"/>
          </a:xfrm>
          <a:prstGeom prst="rect">
            <a:avLst/>
          </a:prstGeom>
          <a:noFill/>
        </p:spPr>
        <p:txBody>
          <a:bodyPr wrap="square" lIns="91440" tIns="45720" rIns="91440" bIns="45720">
            <a:spAutoFit/>
          </a:bodyPr>
          <a:lstStyle/>
          <a:p>
            <a:pPr algn="ctr"/>
            <a:r>
              <a:rPr lang="zh-CN" altLang="en-US" sz="3200" b="0" cap="none" spc="0" dirty="0">
                <a:ln w="0"/>
                <a:solidFill>
                  <a:schemeClr val="tx1"/>
                </a:solidFill>
                <a:effectLst>
                  <a:outerShdw blurRad="38100" dist="19050" dir="2700000" algn="tl" rotWithShape="0">
                    <a:schemeClr val="dk1">
                      <a:alpha val="40000"/>
                    </a:schemeClr>
                  </a:outerShdw>
                </a:effectLst>
              </a:rPr>
              <a:t>对黑、白羽元宝鸡的受选择区域分类讨论</a:t>
            </a:r>
          </a:p>
        </p:txBody>
      </p:sp>
    </p:spTree>
    <p:extLst>
      <p:ext uri="{BB962C8B-B14F-4D97-AF65-F5344CB8AC3E}">
        <p14:creationId xmlns:p14="http://schemas.microsoft.com/office/powerpoint/2010/main" val="147142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39592" y="4140474"/>
            <a:ext cx="1097281" cy="591130"/>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392504" cy="1754326"/>
          </a:xfrm>
          <a:prstGeom prst="rect">
            <a:avLst/>
          </a:prstGeom>
        </p:spPr>
        <p:txBody>
          <a:bodyPr wrap="square">
            <a:spAutoFit/>
          </a:bodyPr>
          <a:lstStyle/>
          <a:p>
            <a:r>
              <a:rPr lang="zh-CN" altLang="en-US" dirty="0"/>
              <a:t>选取 </a:t>
            </a:r>
            <a:r>
              <a:rPr lang="en-US" altLang="zh-CN" dirty="0"/>
              <a:t>FST</a:t>
            </a:r>
            <a:r>
              <a:rPr lang="zh-CN" altLang="en-US" dirty="0"/>
              <a:t>、</a:t>
            </a:r>
            <a:r>
              <a:rPr lang="en-US" altLang="zh-CN" dirty="0"/>
              <a:t>Pi</a:t>
            </a:r>
            <a:r>
              <a:rPr lang="zh-CN" altLang="en-US" dirty="0"/>
              <a:t>、</a:t>
            </a:r>
            <a:r>
              <a:rPr lang="en-US" altLang="zh-CN" dirty="0"/>
              <a:t>LSBL</a:t>
            </a:r>
            <a:r>
              <a:rPr lang="zh-CN" altLang="en-US" dirty="0"/>
              <a:t>、</a:t>
            </a:r>
            <a:r>
              <a:rPr lang="en-US" altLang="zh-CN" dirty="0" err="1"/>
              <a:t>SweeD</a:t>
            </a:r>
            <a:r>
              <a:rPr lang="zh-CN" altLang="en-US" dirty="0"/>
              <a:t>分析中的前</a:t>
            </a:r>
            <a:r>
              <a:rPr lang="en-US" altLang="zh-CN" dirty="0"/>
              <a:t>1%</a:t>
            </a:r>
            <a:r>
              <a:rPr lang="zh-CN" altLang="en-US" dirty="0"/>
              <a:t>的值所相对应的基因组区域为候选的选择性清除的基因座位，通过</a:t>
            </a:r>
            <a:r>
              <a:rPr lang="en-US" altLang="zh-CN" dirty="0"/>
              <a:t>ensemble</a:t>
            </a:r>
            <a:r>
              <a:rPr lang="zh-CN" altLang="en-US" dirty="0"/>
              <a:t>、</a:t>
            </a:r>
            <a:r>
              <a:rPr lang="en-US" altLang="zh-CN" dirty="0"/>
              <a:t>Galaxy</a:t>
            </a:r>
            <a:r>
              <a:rPr lang="zh-CN" altLang="en-US" dirty="0"/>
              <a:t>、</a:t>
            </a:r>
            <a:r>
              <a:rPr lang="en-US" altLang="zh-CN" dirty="0"/>
              <a:t>David</a:t>
            </a:r>
            <a:r>
              <a:rPr lang="zh-CN" altLang="en-US" dirty="0"/>
              <a:t>数据库的变异预测数据库</a:t>
            </a:r>
            <a:r>
              <a:rPr lang="en-US" altLang="zh-CN" dirty="0"/>
              <a:t>Variant Effect Predictor </a:t>
            </a:r>
            <a:r>
              <a:rPr lang="zh-CN" altLang="en-US" dirty="0"/>
              <a:t>进行注释。</a:t>
            </a:r>
            <a:endParaRPr lang="en-US" altLang="zh-CN" dirty="0"/>
          </a:p>
          <a:p>
            <a:r>
              <a:rPr lang="zh-CN" altLang="en-US" dirty="0"/>
              <a:t>注释了</a:t>
            </a:r>
            <a:r>
              <a:rPr lang="en-US" altLang="zh-CN" dirty="0"/>
              <a:t>FST</a:t>
            </a:r>
            <a:r>
              <a:rPr lang="zh-CN" altLang="en-US" dirty="0"/>
              <a:t>（</a:t>
            </a:r>
            <a:r>
              <a:rPr lang="en-US" altLang="zh-CN" dirty="0"/>
              <a:t>403</a:t>
            </a:r>
            <a:r>
              <a:rPr lang="zh-CN" altLang="en-US" dirty="0"/>
              <a:t>基因）、</a:t>
            </a:r>
            <a:r>
              <a:rPr lang="en-US" altLang="zh-CN" dirty="0"/>
              <a:t>LSBL</a:t>
            </a:r>
            <a:r>
              <a:rPr lang="zh-CN" altLang="en-US" dirty="0"/>
              <a:t>（</a:t>
            </a:r>
            <a:r>
              <a:rPr lang="en-US" altLang="zh-CN" dirty="0"/>
              <a:t>B_W_O 369</a:t>
            </a:r>
            <a:r>
              <a:rPr lang="zh-CN" altLang="en-US" dirty="0"/>
              <a:t>个基因，</a:t>
            </a:r>
            <a:r>
              <a:rPr lang="en-US" altLang="zh-CN" dirty="0"/>
              <a:t>W_B_O 368</a:t>
            </a:r>
            <a:r>
              <a:rPr lang="zh-CN" altLang="en-US" dirty="0"/>
              <a:t>个基因）和</a:t>
            </a:r>
            <a:r>
              <a:rPr lang="en-US" altLang="zh-CN" dirty="0"/>
              <a:t>Pi</a:t>
            </a:r>
            <a:r>
              <a:rPr lang="zh-CN" altLang="en-US" dirty="0"/>
              <a:t>（</a:t>
            </a:r>
            <a:r>
              <a:rPr lang="en-US" altLang="zh-CN" dirty="0"/>
              <a:t>403</a:t>
            </a:r>
            <a:r>
              <a:rPr lang="zh-CN" altLang="en-US" dirty="0"/>
              <a:t>个基因）</a:t>
            </a:r>
          </a:p>
        </p:txBody>
      </p:sp>
      <p:sp>
        <p:nvSpPr>
          <p:cNvPr id="24" name="矩形 23"/>
          <p:cNvSpPr/>
          <p:nvPr/>
        </p:nvSpPr>
        <p:spPr>
          <a:xfrm>
            <a:off x="1356937" y="102471"/>
            <a:ext cx="2236510" cy="400110"/>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正选择基因的注释</a:t>
            </a:r>
          </a:p>
        </p:txBody>
      </p:sp>
      <p:sp>
        <p:nvSpPr>
          <p:cNvPr id="43" name="矩形 42"/>
          <p:cNvSpPr/>
          <p:nvPr/>
        </p:nvSpPr>
        <p:spPr>
          <a:xfrm>
            <a:off x="1846779" y="1339374"/>
            <a:ext cx="2105128" cy="369332"/>
          </a:xfrm>
          <a:prstGeom prst="rect">
            <a:avLst/>
          </a:prstGeom>
        </p:spPr>
        <p:txBody>
          <a:bodyPr wrap="none">
            <a:spAutoFit/>
          </a:bodyPr>
          <a:lstStyle/>
          <a:p>
            <a:r>
              <a:rPr lang="en-US" altLang="zh-CN" dirty="0">
                <a:solidFill>
                  <a:srgbClr val="002147"/>
                </a:solidFill>
                <a:latin typeface="方正小标宋简体" panose="02000000000000000000" pitchFamily="2" charset="-122"/>
                <a:ea typeface="方正小标宋简体" panose="02000000000000000000" pitchFamily="2" charset="-122"/>
              </a:rPr>
              <a:t>TOP 1% </a:t>
            </a:r>
            <a:r>
              <a:rPr lang="zh-CN" altLang="en-US" dirty="0">
                <a:solidFill>
                  <a:srgbClr val="002147"/>
                </a:solidFill>
                <a:latin typeface="方正小标宋简体" panose="02000000000000000000" pitchFamily="2" charset="-122"/>
                <a:ea typeface="方正小标宋简体" panose="02000000000000000000" pitchFamily="2" charset="-122"/>
              </a:rPr>
              <a:t>基因注释 </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3" name="图片 2">
            <a:extLst>
              <a:ext uri="{FF2B5EF4-FFF2-40B4-BE49-F238E27FC236}">
                <a16:creationId xmlns:a16="http://schemas.microsoft.com/office/drawing/2014/main" id="{3EB98B76-8435-4AE6-9115-426D2C022870}"/>
              </a:ext>
            </a:extLst>
          </p:cNvPr>
          <p:cNvPicPr>
            <a:picLocks noChangeAspect="1"/>
          </p:cNvPicPr>
          <p:nvPr/>
        </p:nvPicPr>
        <p:blipFill>
          <a:blip r:embed="rId3"/>
          <a:stretch>
            <a:fillRect/>
          </a:stretch>
        </p:blipFill>
        <p:spPr>
          <a:xfrm>
            <a:off x="3437205" y="3488191"/>
            <a:ext cx="3366871" cy="3072418"/>
          </a:xfrm>
          <a:prstGeom prst="rect">
            <a:avLst/>
          </a:prstGeom>
        </p:spPr>
      </p:pic>
    </p:spTree>
    <p:extLst>
      <p:ext uri="{BB962C8B-B14F-4D97-AF65-F5344CB8AC3E}">
        <p14:creationId xmlns:p14="http://schemas.microsoft.com/office/powerpoint/2010/main" val="1686742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39592" y="4140474"/>
            <a:ext cx="1097281" cy="591130"/>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392504" cy="2308324"/>
          </a:xfrm>
          <a:prstGeom prst="rect">
            <a:avLst/>
          </a:prstGeom>
        </p:spPr>
        <p:txBody>
          <a:bodyPr wrap="square">
            <a:spAutoFit/>
          </a:bodyPr>
          <a:lstStyle/>
          <a:p>
            <a:r>
              <a:rPr lang="zh-CN" altLang="en-US" dirty="0"/>
              <a:t>按照数据库中</a:t>
            </a:r>
            <a:r>
              <a:rPr lang="zh-CN" altLang="en-US" b="1" dirty="0"/>
              <a:t>基因的注释、通路、表达情况，从已发表文献论文、基因功能、连锁上下游通路、已验证的毛色相关通路、和人类与动物疾病</a:t>
            </a:r>
            <a:r>
              <a:rPr lang="zh-CN" altLang="en-US" dirty="0"/>
              <a:t>五个角度来统计和评价锁定预测区域</a:t>
            </a:r>
            <a:endParaRPr lang="en-US" altLang="zh-CN" dirty="0"/>
          </a:p>
          <a:p>
            <a:endParaRPr lang="en-US" altLang="zh-CN" dirty="0"/>
          </a:p>
          <a:p>
            <a:r>
              <a:rPr lang="en-US" altLang="zh-CN" b="1" dirty="0"/>
              <a:t>chr1</a:t>
            </a:r>
            <a:r>
              <a:rPr lang="zh-CN" altLang="en-US" b="1" dirty="0"/>
              <a:t>：</a:t>
            </a:r>
            <a:r>
              <a:rPr lang="en-US" altLang="zh-CN" b="1" dirty="0"/>
              <a:t>187.30Mb-188.50M</a:t>
            </a:r>
            <a:r>
              <a:rPr lang="zh-CN" altLang="en-US" dirty="0"/>
              <a:t>：</a:t>
            </a:r>
            <a:r>
              <a:rPr lang="en-US" altLang="zh-CN" dirty="0"/>
              <a:t>Tyr</a:t>
            </a:r>
            <a:r>
              <a:rPr lang="zh-CN" altLang="en-US" dirty="0"/>
              <a:t>和</a:t>
            </a:r>
            <a:r>
              <a:rPr lang="en-US" altLang="zh-CN" dirty="0"/>
              <a:t>Rab38</a:t>
            </a:r>
          </a:p>
          <a:p>
            <a:r>
              <a:rPr lang="en-US" altLang="zh-CN" b="1" dirty="0"/>
              <a:t>ch1</a:t>
            </a:r>
            <a:r>
              <a:rPr lang="zh-CN" altLang="en-US" b="1" dirty="0"/>
              <a:t>：</a:t>
            </a:r>
            <a:r>
              <a:rPr lang="en-US" altLang="zh-CN" b="1" dirty="0"/>
              <a:t>191.45-191.62</a:t>
            </a:r>
          </a:p>
          <a:p>
            <a:r>
              <a:rPr lang="en-US" altLang="zh-CN" b="1" dirty="0"/>
              <a:t>ch2</a:t>
            </a:r>
            <a:r>
              <a:rPr lang="zh-CN" altLang="en-US" b="1" dirty="0"/>
              <a:t>：</a:t>
            </a:r>
            <a:r>
              <a:rPr lang="en-US" altLang="zh-CN" b="1" dirty="0"/>
              <a:t>69.1-72.9 Mb</a:t>
            </a:r>
          </a:p>
          <a:p>
            <a:endParaRPr lang="zh-CN" altLang="en-US" dirty="0"/>
          </a:p>
        </p:txBody>
      </p:sp>
      <p:sp>
        <p:nvSpPr>
          <p:cNvPr id="24" name="矩形 23"/>
          <p:cNvSpPr/>
          <p:nvPr/>
        </p:nvSpPr>
        <p:spPr>
          <a:xfrm>
            <a:off x="1356937" y="102471"/>
            <a:ext cx="2236510" cy="400110"/>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正选择基因的注释</a:t>
            </a:r>
          </a:p>
        </p:txBody>
      </p:sp>
      <p:sp>
        <p:nvSpPr>
          <p:cNvPr id="43" name="矩形 42"/>
          <p:cNvSpPr/>
          <p:nvPr/>
        </p:nvSpPr>
        <p:spPr>
          <a:xfrm>
            <a:off x="1846779" y="1339374"/>
            <a:ext cx="1407758" cy="369332"/>
          </a:xfrm>
          <a:prstGeom prst="rect">
            <a:avLst/>
          </a:prstGeom>
        </p:spPr>
        <p:txBody>
          <a:bodyPr wrap="none">
            <a:spAutoFit/>
          </a:bodyPr>
          <a:lstStyle/>
          <a:p>
            <a:r>
              <a:rPr lang="zh-CN" altLang="en-US" dirty="0">
                <a:solidFill>
                  <a:srgbClr val="002147"/>
                </a:solidFill>
                <a:latin typeface="方正小标宋简体" panose="02000000000000000000" pitchFamily="2" charset="-122"/>
                <a:ea typeface="方正小标宋简体" panose="02000000000000000000" pitchFamily="2" charset="-122"/>
              </a:rPr>
              <a:t>生物学验证 </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20" name="图片 19">
            <a:extLst>
              <a:ext uri="{FF2B5EF4-FFF2-40B4-BE49-F238E27FC236}">
                <a16:creationId xmlns:a16="http://schemas.microsoft.com/office/drawing/2014/main" id="{6AA430A1-58B8-4CCB-8B94-AAC4C0A079DE}"/>
              </a:ext>
            </a:extLst>
          </p:cNvPr>
          <p:cNvPicPr>
            <a:picLocks noChangeAspect="1"/>
          </p:cNvPicPr>
          <p:nvPr/>
        </p:nvPicPr>
        <p:blipFill>
          <a:blip r:embed="rId3"/>
          <a:stretch>
            <a:fillRect/>
          </a:stretch>
        </p:blipFill>
        <p:spPr>
          <a:xfrm>
            <a:off x="1659384" y="4337807"/>
            <a:ext cx="6996214" cy="1396869"/>
          </a:xfrm>
          <a:prstGeom prst="rect">
            <a:avLst/>
          </a:prstGeom>
        </p:spPr>
      </p:pic>
    </p:spTree>
    <p:extLst>
      <p:ext uri="{BB962C8B-B14F-4D97-AF65-F5344CB8AC3E}">
        <p14:creationId xmlns:p14="http://schemas.microsoft.com/office/powerpoint/2010/main" val="1106288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4847350"/>
            <a:ext cx="1097281" cy="350292"/>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392504" cy="3139321"/>
          </a:xfrm>
          <a:prstGeom prst="rect">
            <a:avLst/>
          </a:prstGeom>
        </p:spPr>
        <p:txBody>
          <a:bodyPr wrap="square">
            <a:spAutoFit/>
          </a:bodyPr>
          <a:lstStyle/>
          <a:p>
            <a:r>
              <a:rPr lang="en-US" altLang="zh-CN" dirty="0"/>
              <a:t>1</a:t>
            </a:r>
            <a:r>
              <a:rPr lang="zh-CN" altLang="en-US" dirty="0"/>
              <a:t>、驯化过程中家鸡的表型发生了巨大的改变，我们找到了一系列候选区域，可能有助于我们探究家鸡毛色的驯化过程以及作为遗传育种的重要依据。</a:t>
            </a:r>
          </a:p>
          <a:p>
            <a:r>
              <a:rPr lang="zh-CN" altLang="en-US" dirty="0"/>
              <a:t>  </a:t>
            </a:r>
            <a:r>
              <a:rPr lang="en-US" altLang="zh-CN" dirty="0"/>
              <a:t>2</a:t>
            </a:r>
            <a:r>
              <a:rPr lang="zh-CN" altLang="en-US" dirty="0"/>
              <a:t>、提出了比较群体基因组学的一种新的策略，即利用</a:t>
            </a:r>
            <a:r>
              <a:rPr lang="en-US" altLang="zh-CN" dirty="0"/>
              <a:t>NGS</a:t>
            </a:r>
            <a:r>
              <a:rPr lang="zh-CN" altLang="en-US" dirty="0"/>
              <a:t>数据作为前导来推断受选择信号，省时精确</a:t>
            </a:r>
          </a:p>
          <a:p>
            <a:r>
              <a:rPr lang="en-US" altLang="zh-CN" dirty="0"/>
              <a:t>3</a:t>
            </a:r>
            <a:r>
              <a:rPr lang="zh-CN" altLang="en-US" dirty="0"/>
              <a:t>、毛色研究的复杂性、涉及通路的繁杂以及相关连锁的庞大，我们很难精确定位，但得到结果与前人的研究不谋而合，例如</a:t>
            </a:r>
            <a:r>
              <a:rPr lang="en-US" altLang="zh-CN" dirty="0"/>
              <a:t>TYR</a:t>
            </a:r>
            <a:r>
              <a:rPr lang="zh-CN" altLang="en-US" dirty="0"/>
              <a:t>，</a:t>
            </a:r>
            <a:r>
              <a:rPr lang="en-US" altLang="zh-CN" dirty="0"/>
              <a:t>TYRP1</a:t>
            </a:r>
            <a:r>
              <a:rPr lang="zh-CN" altLang="en-US" dirty="0"/>
              <a:t>和</a:t>
            </a:r>
            <a:r>
              <a:rPr lang="en-US" altLang="zh-CN" dirty="0"/>
              <a:t>SLC24A5</a:t>
            </a:r>
            <a:r>
              <a:rPr lang="zh-CN" altLang="en-US" dirty="0"/>
              <a:t>等并且还发现部分其他新的相关基因</a:t>
            </a:r>
            <a:endParaRPr lang="en-US" altLang="zh-CN" dirty="0"/>
          </a:p>
          <a:p>
            <a:r>
              <a:rPr lang="en-US" altLang="zh-CN" dirty="0"/>
              <a:t>4</a:t>
            </a:r>
            <a:r>
              <a:rPr lang="zh-CN" altLang="en-US" dirty="0"/>
              <a:t>、提供了一个将家鸡毛色变异与其他动物色素沉着机制相联系的纽带，他们的机制可能在某些方面具有共性。这也为研究者探索新的基因及其功能提供了理论依据。</a:t>
            </a:r>
          </a:p>
        </p:txBody>
      </p:sp>
      <p:sp>
        <p:nvSpPr>
          <p:cNvPr id="24" name="矩形 23"/>
          <p:cNvSpPr/>
          <p:nvPr/>
        </p:nvSpPr>
        <p:spPr>
          <a:xfrm>
            <a:off x="1356937" y="102471"/>
            <a:ext cx="697627" cy="400110"/>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结论</a:t>
            </a:r>
          </a:p>
        </p:txBody>
      </p:sp>
      <p:sp>
        <p:nvSpPr>
          <p:cNvPr id="43" name="矩形 42"/>
          <p:cNvSpPr/>
          <p:nvPr/>
        </p:nvSpPr>
        <p:spPr>
          <a:xfrm>
            <a:off x="1846779" y="1339374"/>
            <a:ext cx="4339650" cy="369332"/>
          </a:xfrm>
          <a:prstGeom prst="rect">
            <a:avLst/>
          </a:prstGeom>
        </p:spPr>
        <p:txBody>
          <a:bodyPr wrap="none">
            <a:spAutoFit/>
          </a:bodyPr>
          <a:lstStyle/>
          <a:p>
            <a:r>
              <a:rPr lang="zh-CN" altLang="en-US" dirty="0">
                <a:solidFill>
                  <a:srgbClr val="002147"/>
                </a:solidFill>
                <a:latin typeface="方正小标宋简体" panose="02000000000000000000" pitchFamily="2" charset="-122"/>
                <a:ea typeface="方正小标宋简体" panose="02000000000000000000" pitchFamily="2" charset="-122"/>
              </a:rPr>
              <a:t>机制复杂，对羽色调控通路提出新的见解</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spTree>
    <p:extLst>
      <p:ext uri="{BB962C8B-B14F-4D97-AF65-F5344CB8AC3E}">
        <p14:creationId xmlns:p14="http://schemas.microsoft.com/office/powerpoint/2010/main" val="333525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877953"/>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1252323"/>
            <a:ext cx="1097281" cy="364604"/>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392504" cy="890693"/>
          </a:xfrm>
          <a:prstGeom prst="rect">
            <a:avLst/>
          </a:prstGeom>
        </p:spPr>
        <p:txBody>
          <a:bodyPr wrap="square">
            <a:spAutoFit/>
          </a:bodyPr>
          <a:lstStyle/>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1</a:t>
            </a:r>
            <a:r>
              <a:rPr lang="zh-CN" altLang="en-US" sz="1200" dirty="0">
                <a:solidFill>
                  <a:schemeClr val="tx1">
                    <a:lumMod val="75000"/>
                    <a:lumOff val="25000"/>
                  </a:schemeClr>
                </a:solidFill>
                <a:latin typeface="微软雅黑" panose="020B0503020204020204" charset="-122"/>
                <a:ea typeface="微软雅黑" panose="020B0503020204020204" charset="-122"/>
              </a:rPr>
              <a:t>、家鸡驯化历史不明确：至今对于家鸡的起源仍存在争论</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2</a:t>
            </a:r>
            <a:r>
              <a:rPr lang="zh-CN" altLang="en-US" sz="1200" dirty="0">
                <a:solidFill>
                  <a:schemeClr val="tx1">
                    <a:lumMod val="75000"/>
                    <a:lumOff val="25000"/>
                  </a:schemeClr>
                </a:solidFill>
                <a:latin typeface="微软雅黑" panose="020B0503020204020204" charset="-122"/>
                <a:ea typeface="微软雅黑" panose="020B0503020204020204" charset="-122"/>
              </a:rPr>
              <a:t>、羽色调控机制复杂：家禽的色素调控机制与哺乳动物存在差异</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3</a:t>
            </a:r>
            <a:r>
              <a:rPr lang="zh-CN" altLang="en-US" sz="1200" dirty="0">
                <a:solidFill>
                  <a:schemeClr val="tx1">
                    <a:lumMod val="75000"/>
                    <a:lumOff val="25000"/>
                  </a:schemeClr>
                </a:solidFill>
                <a:latin typeface="微软雅黑" panose="020B0503020204020204" charset="-122"/>
                <a:ea typeface="微软雅黑" panose="020B0503020204020204" charset="-122"/>
              </a:rPr>
              <a:t>、样本缺乏代表性：目前国内研究的多为商品鸡，变异丢失，难以探究毛色的驯化</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sp>
        <p:nvSpPr>
          <p:cNvPr id="24" name="矩形 23"/>
          <p:cNvSpPr/>
          <p:nvPr/>
        </p:nvSpPr>
        <p:spPr>
          <a:xfrm>
            <a:off x="1356937" y="102471"/>
            <a:ext cx="4544834" cy="400110"/>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传统遗传学难以探究，新技术带来突破</a:t>
            </a:r>
          </a:p>
        </p:txBody>
      </p:sp>
      <p:sp>
        <p:nvSpPr>
          <p:cNvPr id="43" name="矩形 42"/>
          <p:cNvSpPr/>
          <p:nvPr/>
        </p:nvSpPr>
        <p:spPr>
          <a:xfrm>
            <a:off x="1846779" y="1339374"/>
            <a:ext cx="2100255" cy="369332"/>
          </a:xfrm>
          <a:prstGeom prst="rect">
            <a:avLst/>
          </a:prstGeom>
        </p:spPr>
        <p:txBody>
          <a:bodyPr wrap="none">
            <a:spAutoFit/>
          </a:bodyPr>
          <a:lstStyle/>
          <a:p>
            <a:r>
              <a:rPr lang="zh-CN" altLang="en-US" dirty="0">
                <a:solidFill>
                  <a:srgbClr val="002147"/>
                </a:solidFill>
                <a:latin typeface="方正小标宋简体" panose="02000000000000000000" pitchFamily="2" charset="-122"/>
                <a:ea typeface="方正小标宋简体" panose="02000000000000000000" pitchFamily="2" charset="-122"/>
              </a:rPr>
              <a:t>毛色研究进展缓慢 </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sp>
        <p:nvSpPr>
          <p:cNvPr id="21" name="矩形 20">
            <a:extLst>
              <a:ext uri="{FF2B5EF4-FFF2-40B4-BE49-F238E27FC236}">
                <a16:creationId xmlns:a16="http://schemas.microsoft.com/office/drawing/2014/main" id="{AA00BD6E-FAB7-46B4-B9D3-A9E0BE54DB57}"/>
              </a:ext>
            </a:extLst>
          </p:cNvPr>
          <p:cNvSpPr/>
          <p:nvPr/>
        </p:nvSpPr>
        <p:spPr>
          <a:xfrm>
            <a:off x="1846779" y="3540358"/>
            <a:ext cx="6392504" cy="613694"/>
          </a:xfrm>
          <a:prstGeom prst="rect">
            <a:avLst/>
          </a:prstGeom>
        </p:spPr>
        <p:txBody>
          <a:bodyPr wrap="square">
            <a:spAutoFit/>
          </a:bodyPr>
          <a:lstStyle/>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1</a:t>
            </a:r>
            <a:r>
              <a:rPr lang="zh-CN" altLang="en-US" sz="1200" dirty="0">
                <a:solidFill>
                  <a:schemeClr val="tx1">
                    <a:lumMod val="75000"/>
                    <a:lumOff val="25000"/>
                  </a:schemeClr>
                </a:solidFill>
                <a:latin typeface="微软雅黑" panose="020B0503020204020204" charset="-122"/>
                <a:ea typeface="微软雅黑" panose="020B0503020204020204" charset="-122"/>
              </a:rPr>
              <a:t>、驯化历史明确：元宝鸡人工驯化起始于唐代</a:t>
            </a: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2</a:t>
            </a:r>
            <a:r>
              <a:rPr lang="zh-CN" altLang="en-US" sz="1200" dirty="0">
                <a:solidFill>
                  <a:schemeClr val="tx1">
                    <a:lumMod val="75000"/>
                    <a:lumOff val="25000"/>
                  </a:schemeClr>
                </a:solidFill>
                <a:latin typeface="微软雅黑" panose="020B0503020204020204" charset="-122"/>
                <a:ea typeface="微软雅黑" panose="020B0503020204020204" charset="-122"/>
              </a:rPr>
              <a:t>、外貌特征：腿短身矮，小腿约</a:t>
            </a:r>
            <a:r>
              <a:rPr lang="en-US" altLang="zh-CN" sz="1200" dirty="0">
                <a:solidFill>
                  <a:schemeClr val="tx1">
                    <a:lumMod val="75000"/>
                    <a:lumOff val="25000"/>
                  </a:schemeClr>
                </a:solidFill>
                <a:latin typeface="微软雅黑" panose="020B0503020204020204" charset="-122"/>
                <a:ea typeface="微软雅黑" panose="020B0503020204020204" charset="-122"/>
              </a:rPr>
              <a:t>6</a:t>
            </a:r>
            <a:r>
              <a:rPr lang="zh-CN" altLang="en-US" sz="1200" dirty="0">
                <a:solidFill>
                  <a:schemeClr val="tx1">
                    <a:lumMod val="75000"/>
                    <a:lumOff val="25000"/>
                  </a:schemeClr>
                </a:solidFill>
                <a:latin typeface="微软雅黑" panose="020B0503020204020204" charset="-122"/>
                <a:ea typeface="微软雅黑" panose="020B0503020204020204" charset="-122"/>
              </a:rPr>
              <a:t>厘米左右，分为黑白两种羽色。</a:t>
            </a:r>
          </a:p>
        </p:txBody>
      </p:sp>
      <p:sp>
        <p:nvSpPr>
          <p:cNvPr id="23" name="矩形 22">
            <a:extLst>
              <a:ext uri="{FF2B5EF4-FFF2-40B4-BE49-F238E27FC236}">
                <a16:creationId xmlns:a16="http://schemas.microsoft.com/office/drawing/2014/main" id="{9E805E3D-72A2-4E2F-8FAC-17EDE32FD04A}"/>
              </a:ext>
            </a:extLst>
          </p:cNvPr>
          <p:cNvSpPr/>
          <p:nvPr/>
        </p:nvSpPr>
        <p:spPr>
          <a:xfrm>
            <a:off x="1846779" y="3114621"/>
            <a:ext cx="2792752" cy="369332"/>
          </a:xfrm>
          <a:prstGeom prst="rect">
            <a:avLst/>
          </a:prstGeom>
        </p:spPr>
        <p:txBody>
          <a:bodyPr wrap="none">
            <a:spAutoFit/>
          </a:bodyPr>
          <a:lstStyle/>
          <a:p>
            <a:r>
              <a:rPr lang="zh-CN" altLang="en-US" dirty="0">
                <a:solidFill>
                  <a:srgbClr val="002147"/>
                </a:solidFill>
                <a:latin typeface="方正小标宋简体" panose="02000000000000000000" pitchFamily="2" charset="-122"/>
                <a:ea typeface="方正小标宋简体" panose="02000000000000000000" pitchFamily="2" charset="-122"/>
              </a:rPr>
              <a:t>元宝鸡的优异生物学特性 </a:t>
            </a:r>
          </a:p>
        </p:txBody>
      </p:sp>
      <p:sp>
        <p:nvSpPr>
          <p:cNvPr id="25" name="Line 34">
            <a:extLst>
              <a:ext uri="{FF2B5EF4-FFF2-40B4-BE49-F238E27FC236}">
                <a16:creationId xmlns:a16="http://schemas.microsoft.com/office/drawing/2014/main" id="{F940473E-6B87-4D5E-B9AF-97E6A5414307}"/>
              </a:ext>
            </a:extLst>
          </p:cNvPr>
          <p:cNvSpPr>
            <a:spLocks noChangeShapeType="1"/>
          </p:cNvSpPr>
          <p:nvPr/>
        </p:nvSpPr>
        <p:spPr bwMode="auto">
          <a:xfrm>
            <a:off x="1952691" y="3655831"/>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55ED5708-8BFC-4C96-B984-C9D0F44CB6DF}"/>
              </a:ext>
            </a:extLst>
          </p:cNvPr>
          <p:cNvSpPr txBox="1"/>
          <p:nvPr/>
        </p:nvSpPr>
        <p:spPr>
          <a:xfrm>
            <a:off x="1846779" y="4597348"/>
            <a:ext cx="6602827" cy="1296445"/>
          </a:xfrm>
          <a:prstGeom prst="rect">
            <a:avLst/>
          </a:prstGeom>
          <a:noFill/>
        </p:spPr>
        <p:txBody>
          <a:bodyPr wrap="square" rtlCol="0">
            <a:spAutoFit/>
          </a:bodyPr>
          <a:lstStyle/>
          <a:p>
            <a:pPr>
              <a:lnSpc>
                <a:spcPct val="150000"/>
              </a:lnSpc>
            </a:pPr>
            <a:r>
              <a:rPr lang="zh-CN" altLang="en-US" b="1" dirty="0"/>
              <a:t>因此我们采用群体遗传学和比较基因组学的结合的技术，探究群体在演化动力的影响下，等位基因的分布和改变，基于</a:t>
            </a:r>
            <a:r>
              <a:rPr lang="en-US" altLang="zh-CN" b="1" dirty="0"/>
              <a:t>NGS</a:t>
            </a:r>
            <a:r>
              <a:rPr lang="zh-CN" altLang="en-US" b="1" dirty="0"/>
              <a:t>基因组图谱，对已知的基因特征比较以了解基因的功能</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rcRect l="5721" r="5721"/>
          <a:stretch>
            <a:fillRect/>
          </a:stretch>
        </p:blipFill>
        <p:spPr>
          <a:xfrm>
            <a:off x="0" y="0"/>
            <a:ext cx="9144000" cy="6858000"/>
          </a:xfrm>
          <a:prstGeom prst="rect">
            <a:avLst/>
          </a:prstGeom>
        </p:spPr>
      </p:pic>
      <p:sp>
        <p:nvSpPr>
          <p:cNvPr id="5" name="矩形 4"/>
          <p:cNvSpPr/>
          <p:nvPr/>
        </p:nvSpPr>
        <p:spPr>
          <a:xfrm>
            <a:off x="925975" y="930918"/>
            <a:ext cx="7292034" cy="5006050"/>
          </a:xfrm>
          <a:prstGeom prst="rect">
            <a:avLst/>
          </a:prstGeom>
          <a:solidFill>
            <a:srgbClr val="002147">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376045" y="2849880"/>
            <a:ext cx="6489065" cy="769441"/>
          </a:xfrm>
          <a:prstGeom prst="rect">
            <a:avLst/>
          </a:prstGeom>
        </p:spPr>
        <p:txBody>
          <a:bodyPr wrap="square">
            <a:spAutoFit/>
          </a:bodyPr>
          <a:lstStyle/>
          <a:p>
            <a:pPr algn="l"/>
            <a:r>
              <a:rPr lang="zh-CN" altLang="en-US" sz="4400" dirty="0">
                <a:solidFill>
                  <a:schemeClr val="bg1"/>
                </a:solidFill>
                <a:latin typeface="方正小标宋简体" panose="02000000000000000000" pitchFamily="2" charset="-122"/>
                <a:ea typeface="方正小标宋简体" panose="02000000000000000000" pitchFamily="2" charset="-122"/>
              </a:rPr>
              <a:t>请各位老师批评指正！</a:t>
            </a:r>
          </a:p>
        </p:txBody>
      </p:sp>
      <p:sp>
        <p:nvSpPr>
          <p:cNvPr id="23" name="矩形 22"/>
          <p:cNvSpPr/>
          <p:nvPr/>
        </p:nvSpPr>
        <p:spPr>
          <a:xfrm>
            <a:off x="1391486" y="4924361"/>
            <a:ext cx="800219" cy="276999"/>
          </a:xfrm>
          <a:prstGeom prst="rect">
            <a:avLst/>
          </a:prstGeom>
        </p:spPr>
        <p:txBody>
          <a:bodyPr wrap="none">
            <a:spAutoFit/>
          </a:bodyPr>
          <a:lstStyle/>
          <a:p>
            <a:pPr algn="ctr"/>
            <a:r>
              <a:rPr lang="zh-CN" altLang="en-US" sz="1200" dirty="0">
                <a:solidFill>
                  <a:schemeClr val="bg1"/>
                </a:solidFill>
                <a:latin typeface="微软雅黑" panose="020B0503020204020204" charset="-122"/>
                <a:ea typeface="微软雅黑" panose="020B0503020204020204" charset="-122"/>
              </a:rPr>
              <a:t>专业名称</a:t>
            </a:r>
          </a:p>
        </p:txBody>
      </p:sp>
      <p:cxnSp>
        <p:nvCxnSpPr>
          <p:cNvPr id="24" name="直接连接符 23"/>
          <p:cNvCxnSpPr/>
          <p:nvPr/>
        </p:nvCxnSpPr>
        <p:spPr>
          <a:xfrm>
            <a:off x="2191705" y="4989593"/>
            <a:ext cx="0" cy="14653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195575" y="4924361"/>
            <a:ext cx="792480" cy="275590"/>
          </a:xfrm>
          <a:prstGeom prst="rect">
            <a:avLst/>
          </a:prstGeom>
        </p:spPr>
        <p:txBody>
          <a:bodyPr wrap="none">
            <a:spAutoFit/>
          </a:bodyPr>
          <a:lstStyle/>
          <a:p>
            <a:pPr algn="ctr"/>
            <a:r>
              <a:rPr lang="zh-CN" altLang="en-US" sz="1200" dirty="0">
                <a:solidFill>
                  <a:schemeClr val="bg1"/>
                </a:solidFill>
                <a:latin typeface="微软雅黑" panose="020B0503020204020204" charset="-122"/>
                <a:ea typeface="微软雅黑" panose="020B0503020204020204" charset="-122"/>
              </a:rPr>
              <a:t>动物科学</a:t>
            </a:r>
          </a:p>
        </p:txBody>
      </p:sp>
      <p:cxnSp>
        <p:nvCxnSpPr>
          <p:cNvPr id="13" name="直接连接符 12"/>
          <p:cNvCxnSpPr/>
          <p:nvPr/>
        </p:nvCxnSpPr>
        <p:spPr>
          <a:xfrm>
            <a:off x="1493838" y="2002302"/>
            <a:ext cx="61200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21541" t="37401" r="24891" b="29297"/>
          <a:stretch>
            <a:fillRect/>
          </a:stretch>
        </p:blipFill>
        <p:spPr>
          <a:xfrm>
            <a:off x="1432126" y="1553244"/>
            <a:ext cx="1036753" cy="449058"/>
          </a:xfrm>
          <a:prstGeom prst="rect">
            <a:avLst/>
          </a:prstGeom>
        </p:spPr>
      </p:pic>
      <p:cxnSp>
        <p:nvCxnSpPr>
          <p:cNvPr id="12" name="直接连接符 11"/>
          <p:cNvCxnSpPr/>
          <p:nvPr/>
        </p:nvCxnSpPr>
        <p:spPr>
          <a:xfrm>
            <a:off x="1493838" y="1553244"/>
            <a:ext cx="61200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686110" y="1662208"/>
            <a:ext cx="905510" cy="260350"/>
          </a:xfrm>
          <a:prstGeom prst="rect">
            <a:avLst/>
          </a:prstGeom>
        </p:spPr>
        <p:txBody>
          <a:bodyPr wrap="none">
            <a:spAutoFit/>
          </a:bodyPr>
          <a:lstStyle/>
          <a:p>
            <a:r>
              <a:rPr lang="en-US" altLang="zh-CN" sz="1100" dirty="0">
                <a:solidFill>
                  <a:schemeClr val="bg1"/>
                </a:solidFill>
                <a:latin typeface="方正小标宋简体" panose="02000000000000000000" pitchFamily="2" charset="-122"/>
                <a:ea typeface="方正小标宋简体" panose="02000000000000000000" pitchFamily="2" charset="-122"/>
              </a:rPr>
              <a:t>2019.06.11</a:t>
            </a:r>
            <a:endParaRPr lang="zh-CN" altLang="en-US" sz="1100" dirty="0">
              <a:solidFill>
                <a:schemeClr val="bg1"/>
              </a:solidFill>
              <a:latin typeface="方正小标宋简体" panose="02000000000000000000" pitchFamily="2" charset="-122"/>
              <a:ea typeface="方正小标宋简体" panose="02000000000000000000" pitchFamily="2" charset="-122"/>
            </a:endParaRPr>
          </a:p>
        </p:txBody>
      </p:sp>
      <p:cxnSp>
        <p:nvCxnSpPr>
          <p:cNvPr id="4" name="直接连接符 3"/>
          <p:cNvCxnSpPr/>
          <p:nvPr/>
        </p:nvCxnSpPr>
        <p:spPr>
          <a:xfrm>
            <a:off x="6542117" y="1553244"/>
            <a:ext cx="0" cy="44905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2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1825028"/>
            <a:ext cx="1097281" cy="364604"/>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24" name="矩形 23"/>
          <p:cNvSpPr/>
          <p:nvPr/>
        </p:nvSpPr>
        <p:spPr>
          <a:xfrm>
            <a:off x="1356937" y="102471"/>
            <a:ext cx="3005951" cy="400110"/>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实验流程主要分为五部分</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3" name="图片 2">
            <a:extLst>
              <a:ext uri="{FF2B5EF4-FFF2-40B4-BE49-F238E27FC236}">
                <a16:creationId xmlns:a16="http://schemas.microsoft.com/office/drawing/2014/main" id="{809DBD59-A5C9-455D-B5C6-2A25E0E3116D}"/>
              </a:ext>
            </a:extLst>
          </p:cNvPr>
          <p:cNvPicPr>
            <a:picLocks noChangeAspect="1"/>
          </p:cNvPicPr>
          <p:nvPr/>
        </p:nvPicPr>
        <p:blipFill>
          <a:blip r:embed="rId3"/>
          <a:stretch>
            <a:fillRect/>
          </a:stretch>
        </p:blipFill>
        <p:spPr>
          <a:xfrm>
            <a:off x="2491513" y="932314"/>
            <a:ext cx="5564839" cy="5564839"/>
          </a:xfrm>
          <a:prstGeom prst="rect">
            <a:avLst/>
          </a:prstGeom>
        </p:spPr>
      </p:pic>
    </p:spTree>
    <p:extLst>
      <p:ext uri="{BB962C8B-B14F-4D97-AF65-F5344CB8AC3E}">
        <p14:creationId xmlns:p14="http://schemas.microsoft.com/office/powerpoint/2010/main" val="843550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2267797"/>
            <a:ext cx="1097281" cy="364604"/>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392504" cy="1167692"/>
          </a:xfrm>
          <a:prstGeom prst="rect">
            <a:avLst/>
          </a:prstGeom>
        </p:spPr>
        <p:txBody>
          <a:bodyPr wrap="square">
            <a:spAutoFit/>
          </a:bodyPr>
          <a:lstStyle/>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Linux</a:t>
            </a:r>
            <a:r>
              <a:rPr lang="zh-CN" altLang="en-US" sz="1200" dirty="0">
                <a:solidFill>
                  <a:schemeClr val="tx1">
                    <a:lumMod val="75000"/>
                    <a:lumOff val="25000"/>
                  </a:schemeClr>
                </a:solidFill>
                <a:latin typeface="微软雅黑" panose="020B0503020204020204" charset="-122"/>
                <a:ea typeface="微软雅黑" panose="020B0503020204020204" charset="-122"/>
              </a:rPr>
              <a:t>高性能服务器：生物信息学开发环境构建</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实验所撰写的</a:t>
            </a:r>
            <a:r>
              <a:rPr lang="en-US" altLang="zh-CN" sz="1200" dirty="0">
                <a:solidFill>
                  <a:schemeClr val="tx1">
                    <a:lumMod val="75000"/>
                    <a:lumOff val="25000"/>
                  </a:schemeClr>
                </a:solidFill>
                <a:latin typeface="微软雅黑" panose="020B0503020204020204" charset="-122"/>
                <a:ea typeface="微软雅黑" panose="020B0503020204020204" charset="-122"/>
              </a:rPr>
              <a:t>300</a:t>
            </a:r>
            <a:r>
              <a:rPr lang="zh-CN" altLang="en-US" sz="1200" dirty="0">
                <a:solidFill>
                  <a:schemeClr val="tx1">
                    <a:lumMod val="75000"/>
                    <a:lumOff val="25000"/>
                  </a:schemeClr>
                </a:solidFill>
                <a:latin typeface="微软雅黑" panose="020B0503020204020204" charset="-122"/>
                <a:ea typeface="微软雅黑" panose="020B0503020204020204" charset="-122"/>
              </a:rPr>
              <a:t>余行脚本同步上传至 </a:t>
            </a:r>
            <a:r>
              <a:rPr lang="en-US" altLang="zh-CN" sz="1200" b="1" dirty="0">
                <a:solidFill>
                  <a:schemeClr val="tx1">
                    <a:lumMod val="75000"/>
                    <a:lumOff val="25000"/>
                  </a:schemeClr>
                </a:solidFill>
                <a:latin typeface="微软雅黑" panose="020B0503020204020204" charset="-122"/>
                <a:ea typeface="微软雅黑" panose="020B0503020204020204" charset="-122"/>
                <a:hlinkClick r:id="rId3"/>
              </a:rPr>
              <a:t>https://github.com/zhumingyuan123/pipeline-for-fq</a:t>
            </a:r>
            <a:r>
              <a:rPr lang="zh-CN" altLang="en-US" sz="1200" b="1" dirty="0">
                <a:solidFill>
                  <a:schemeClr val="tx1">
                    <a:lumMod val="75000"/>
                    <a:lumOff val="25000"/>
                  </a:schemeClr>
                </a:solidFill>
                <a:latin typeface="微软雅黑" panose="020B0503020204020204" charset="-122"/>
                <a:ea typeface="微软雅黑" panose="020B0503020204020204" charset="-122"/>
              </a:rPr>
              <a:t>，配置环境一并上传，实验可复制性</a:t>
            </a:r>
            <a:endParaRPr lang="en-US" altLang="zh-CN" sz="1200" b="1"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统计学原理：主要包含群体遗传学相关定理以及随机森林算法</a:t>
            </a:r>
          </a:p>
        </p:txBody>
      </p:sp>
      <p:sp>
        <p:nvSpPr>
          <p:cNvPr id="24" name="矩形 23"/>
          <p:cNvSpPr/>
          <p:nvPr/>
        </p:nvSpPr>
        <p:spPr>
          <a:xfrm>
            <a:off x="1356937" y="102471"/>
            <a:ext cx="1210588" cy="400110"/>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研究方法</a:t>
            </a:r>
          </a:p>
        </p:txBody>
      </p:sp>
      <p:sp>
        <p:nvSpPr>
          <p:cNvPr id="43" name="矩形 42"/>
          <p:cNvSpPr/>
          <p:nvPr/>
        </p:nvSpPr>
        <p:spPr>
          <a:xfrm>
            <a:off x="1846779" y="1339374"/>
            <a:ext cx="1569660" cy="369332"/>
          </a:xfrm>
          <a:prstGeom prst="rect">
            <a:avLst/>
          </a:prstGeom>
        </p:spPr>
        <p:txBody>
          <a:bodyPr wrap="none">
            <a:spAutoFit/>
          </a:bodyPr>
          <a:lstStyle/>
          <a:p>
            <a:r>
              <a:rPr lang="zh-CN" altLang="en-US" dirty="0">
                <a:solidFill>
                  <a:srgbClr val="002147"/>
                </a:solidFill>
                <a:latin typeface="方正小标宋简体" panose="02000000000000000000" pitchFamily="2" charset="-122"/>
                <a:ea typeface="方正小标宋简体" panose="02000000000000000000" pitchFamily="2" charset="-122"/>
              </a:rPr>
              <a:t>研究要点简述</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graphicFrame>
        <p:nvGraphicFramePr>
          <p:cNvPr id="3" name="表格 2">
            <a:extLst>
              <a:ext uri="{FF2B5EF4-FFF2-40B4-BE49-F238E27FC236}">
                <a16:creationId xmlns:a16="http://schemas.microsoft.com/office/drawing/2014/main" id="{D660ED7C-D655-44F3-9316-94E042A90F37}"/>
              </a:ext>
            </a:extLst>
          </p:cNvPr>
          <p:cNvGraphicFramePr>
            <a:graphicFrameLocks noGrp="1"/>
          </p:cNvGraphicFramePr>
          <p:nvPr>
            <p:extLst>
              <p:ext uri="{D42A27DB-BD31-4B8C-83A1-F6EECF244321}">
                <p14:modId xmlns:p14="http://schemas.microsoft.com/office/powerpoint/2010/main" val="1025288566"/>
              </p:ext>
            </p:extLst>
          </p:nvPr>
        </p:nvGraphicFramePr>
        <p:xfrm>
          <a:off x="1741134" y="3050952"/>
          <a:ext cx="6825349" cy="3384488"/>
        </p:xfrm>
        <a:graphic>
          <a:graphicData uri="http://schemas.openxmlformats.org/drawingml/2006/table">
            <a:tbl>
              <a:tblPr>
                <a:tableStyleId>{5C22544A-7EE6-4342-B048-85BDC9FD1C3A}</a:tableStyleId>
              </a:tblPr>
              <a:tblGrid>
                <a:gridCol w="6825349">
                  <a:extLst>
                    <a:ext uri="{9D8B030D-6E8A-4147-A177-3AD203B41FA5}">
                      <a16:colId xmlns:a16="http://schemas.microsoft.com/office/drawing/2014/main" val="773771344"/>
                    </a:ext>
                  </a:extLst>
                </a:gridCol>
              </a:tblGrid>
              <a:tr h="0">
                <a:tc>
                  <a:txBody>
                    <a:bodyPr/>
                    <a:lstStyle/>
                    <a:p>
                      <a:pPr marL="0" marR="0" algn="ctr">
                        <a:lnSpc>
                          <a:spcPct val="150000"/>
                        </a:lnSpc>
                        <a:spcBef>
                          <a:spcPts val="0"/>
                        </a:spcBef>
                        <a:spcAft>
                          <a:spcPts val="0"/>
                        </a:spcAft>
                      </a:pPr>
                      <a:r>
                        <a:rPr lang="zh-CN" altLang="en-US" sz="1050" kern="100">
                          <a:effectLst/>
                        </a:rPr>
                        <a:t>部分公用基础软件</a:t>
                      </a:r>
                      <a:endParaRPr lang="zh-CN" altLang="en-US" sz="1050" kern="100">
                        <a:effectLst/>
                        <a:latin typeface="Times New Roman" panose="02020603050405020304" pitchFamily="18" charset="0"/>
                      </a:endParaRPr>
                    </a:p>
                  </a:txBody>
                  <a:tcPr marL="68580" marR="68580"/>
                </a:tc>
                <a:extLst>
                  <a:ext uri="{0D108BD9-81ED-4DB2-BD59-A6C34878D82A}">
                    <a16:rowId xmlns:a16="http://schemas.microsoft.com/office/drawing/2014/main" val="3494731163"/>
                  </a:ext>
                </a:extLst>
              </a:tr>
              <a:tr h="0">
                <a:tc>
                  <a:txBody>
                    <a:bodyPr/>
                    <a:lstStyle/>
                    <a:p>
                      <a:pPr marL="0" marR="0" algn="ctr">
                        <a:lnSpc>
                          <a:spcPct val="150000"/>
                        </a:lnSpc>
                        <a:spcBef>
                          <a:spcPts val="0"/>
                        </a:spcBef>
                        <a:spcAft>
                          <a:spcPts val="0"/>
                        </a:spcAft>
                      </a:pPr>
                      <a:r>
                        <a:rPr lang="en-US" sz="1050" kern="100">
                          <a:effectLst/>
                        </a:rPr>
                        <a:t>MPICH, Openmpi2，Perl 5.12（</a:t>
                      </a:r>
                      <a:r>
                        <a:rPr lang="zh-CN" altLang="en-US" sz="1050" kern="100">
                          <a:effectLst/>
                        </a:rPr>
                        <a:t>包含各种模块），</a:t>
                      </a:r>
                      <a:r>
                        <a:rPr lang="en-US" sz="1050" kern="100">
                          <a:effectLst/>
                        </a:rPr>
                        <a:t>Python 2.6.5（</a:t>
                      </a:r>
                      <a:r>
                        <a:rPr lang="zh-CN" altLang="en-US" sz="1050" kern="100">
                          <a:effectLst/>
                        </a:rPr>
                        <a:t>包含各种模块）， </a:t>
                      </a:r>
                      <a:r>
                        <a:rPr lang="en-US" sz="1050" kern="100">
                          <a:effectLst/>
                        </a:rPr>
                        <a:t>fftw3.1.2，atlas，lapack,blas, INTEL-COMPLIER, PGI compiler, matlab, confuse,  cairo,apache, mysql, imagemagick,? pango, torque,maui, fontconfig, freetype,rrdtool, sar2rrd, pango, pixman, pkgconfig, pigz, mpi4py, Parallel::MPI(mpi implementation on perl), libpng, libxml, glasgow haskell compiler, f95,gfortran, zlib, java， R(</a:t>
                      </a:r>
                      <a:r>
                        <a:rPr lang="zh-CN" altLang="en-US" sz="1050" kern="100">
                          <a:effectLst/>
                        </a:rPr>
                        <a:t>包含各种模块</a:t>
                      </a:r>
                      <a:r>
                        <a:rPr lang="en-US" altLang="zh-CN" sz="1050" kern="100">
                          <a:effectLst/>
                        </a:rPr>
                        <a:t>),</a:t>
                      </a:r>
                      <a:endParaRPr lang="zh-CN" altLang="en-US" sz="1050" kern="100">
                        <a:effectLst/>
                        <a:latin typeface="Times New Roman" panose="02020603050405020304" pitchFamily="18" charset="0"/>
                      </a:endParaRPr>
                    </a:p>
                  </a:txBody>
                  <a:tcPr marL="68580" marR="68580"/>
                </a:tc>
                <a:extLst>
                  <a:ext uri="{0D108BD9-81ED-4DB2-BD59-A6C34878D82A}">
                    <a16:rowId xmlns:a16="http://schemas.microsoft.com/office/drawing/2014/main" val="2161839365"/>
                  </a:ext>
                </a:extLst>
              </a:tr>
              <a:tr h="0">
                <a:tc>
                  <a:txBody>
                    <a:bodyPr/>
                    <a:lstStyle/>
                    <a:p>
                      <a:pPr marL="0" marR="0" algn="ctr">
                        <a:lnSpc>
                          <a:spcPct val="150000"/>
                        </a:lnSpc>
                        <a:spcBef>
                          <a:spcPts val="0"/>
                        </a:spcBef>
                        <a:spcAft>
                          <a:spcPts val="0"/>
                        </a:spcAft>
                      </a:pPr>
                      <a:r>
                        <a:rPr lang="zh-CN" altLang="en-US" sz="1050" kern="100">
                          <a:effectLst/>
                        </a:rPr>
                        <a:t>部分应用软件</a:t>
                      </a:r>
                      <a:endParaRPr lang="zh-CN" altLang="en-US" sz="1050" kern="100">
                        <a:effectLst/>
                        <a:latin typeface="Times New Roman" panose="02020603050405020304" pitchFamily="18" charset="0"/>
                      </a:endParaRPr>
                    </a:p>
                  </a:txBody>
                  <a:tcPr marL="68580" marR="68580"/>
                </a:tc>
                <a:extLst>
                  <a:ext uri="{0D108BD9-81ED-4DB2-BD59-A6C34878D82A}">
                    <a16:rowId xmlns:a16="http://schemas.microsoft.com/office/drawing/2014/main" val="3325650926"/>
                  </a:ext>
                </a:extLst>
              </a:tr>
              <a:tr h="0">
                <a:tc>
                  <a:txBody>
                    <a:bodyPr/>
                    <a:lstStyle/>
                    <a:p>
                      <a:pPr marL="0" marR="0" algn="ctr">
                        <a:lnSpc>
                          <a:spcPct val="150000"/>
                        </a:lnSpc>
                        <a:spcBef>
                          <a:spcPts val="0"/>
                        </a:spcBef>
                        <a:spcAft>
                          <a:spcPts val="0"/>
                        </a:spcAft>
                      </a:pPr>
                      <a:r>
                        <a:rPr lang="en-US" sz="1050" kern="100" dirty="0">
                          <a:effectLst/>
                        </a:rPr>
                        <a:t>Phyml，RAxML-7.2.5， </a:t>
                      </a:r>
                      <a:r>
                        <a:rPr lang="en-US" sz="1050" kern="100" dirty="0" err="1">
                          <a:effectLst/>
                        </a:rPr>
                        <a:t>Mrbayes，Parallel_MrBayes</a:t>
                      </a:r>
                      <a:r>
                        <a:rPr lang="en-US" sz="1050" kern="100" dirty="0">
                          <a:effectLst/>
                        </a:rPr>
                        <a:t>, </a:t>
                      </a:r>
                      <a:r>
                        <a:rPr lang="en-US" sz="1050" kern="100" dirty="0" err="1">
                          <a:effectLst/>
                        </a:rPr>
                        <a:t>Qiime</a:t>
                      </a:r>
                      <a:r>
                        <a:rPr lang="en-US" sz="1050" kern="100" dirty="0">
                          <a:effectLst/>
                        </a:rPr>
                        <a:t>, </a:t>
                      </a:r>
                      <a:r>
                        <a:rPr lang="en-US" sz="1050" kern="100" dirty="0" err="1">
                          <a:effectLst/>
                        </a:rPr>
                        <a:t>GAPipeline</a:t>
                      </a:r>
                      <a:r>
                        <a:rPr lang="en-US" sz="1050" kern="100" dirty="0">
                          <a:effectLst/>
                        </a:rPr>
                        <a:t>, </a:t>
                      </a:r>
                      <a:r>
                        <a:rPr lang="en-US" sz="1050" kern="100" dirty="0" err="1">
                          <a:effectLst/>
                        </a:rPr>
                        <a:t>Illumina_Genome_Analyzer，CASAVA</a:t>
                      </a:r>
                      <a:r>
                        <a:rPr lang="en-US" sz="1050" kern="100" dirty="0">
                          <a:effectLst/>
                        </a:rPr>
                        <a:t>, Mireap_0.2, Muscle, Blast, </a:t>
                      </a:r>
                      <a:r>
                        <a:rPr lang="en-US" sz="1050" kern="100" dirty="0" err="1">
                          <a:effectLst/>
                        </a:rPr>
                        <a:t>Mpiblast</a:t>
                      </a:r>
                      <a:r>
                        <a:rPr lang="en-US" sz="1050" kern="100" dirty="0">
                          <a:effectLst/>
                        </a:rPr>
                        <a:t>, </a:t>
                      </a:r>
                      <a:r>
                        <a:rPr lang="en-US" sz="1050" kern="100" dirty="0" err="1">
                          <a:effectLst/>
                        </a:rPr>
                        <a:t>Abyss，codeml</a:t>
                      </a:r>
                      <a:r>
                        <a:rPr lang="en-US" sz="1050" kern="100" dirty="0">
                          <a:effectLst/>
                        </a:rPr>
                        <a:t>, </a:t>
                      </a:r>
                      <a:r>
                        <a:rPr lang="en-US" sz="1050" kern="100" dirty="0" err="1">
                          <a:effectLst/>
                        </a:rPr>
                        <a:t>overlappr</a:t>
                      </a:r>
                      <a:r>
                        <a:rPr lang="en-US" sz="1050" kern="100" dirty="0">
                          <a:effectLst/>
                        </a:rPr>
                        <a:t>, </a:t>
                      </a:r>
                      <a:r>
                        <a:rPr lang="en-US" sz="1050" kern="100" dirty="0" err="1">
                          <a:effectLst/>
                        </a:rPr>
                        <a:t>dnadist</a:t>
                      </a:r>
                      <a:r>
                        <a:rPr lang="en-US" sz="1050" kern="100" dirty="0">
                          <a:effectLst/>
                        </a:rPr>
                        <a:t>, </a:t>
                      </a:r>
                      <a:r>
                        <a:rPr lang="en-US" sz="1050" kern="100" dirty="0" err="1">
                          <a:effectLst/>
                        </a:rPr>
                        <a:t>dnastar</a:t>
                      </a:r>
                      <a:r>
                        <a:rPr lang="en-US" sz="1050" kern="100" dirty="0">
                          <a:effectLst/>
                        </a:rPr>
                        <a:t>, </a:t>
                      </a:r>
                      <a:r>
                        <a:rPr lang="en-US" sz="1050" kern="100" dirty="0" err="1">
                          <a:effectLst/>
                        </a:rPr>
                        <a:t>namd</a:t>
                      </a:r>
                      <a:r>
                        <a:rPr lang="en-US" sz="1050" kern="100" dirty="0">
                          <a:effectLst/>
                        </a:rPr>
                        <a:t>, charm++, blat, </a:t>
                      </a:r>
                      <a:r>
                        <a:rPr lang="en-US" sz="1050" kern="100" dirty="0" err="1">
                          <a:effectLst/>
                        </a:rPr>
                        <a:t>mpiblast</a:t>
                      </a:r>
                      <a:r>
                        <a:rPr lang="en-US" sz="1050" kern="100" dirty="0">
                          <a:effectLst/>
                        </a:rPr>
                        <a:t>, </a:t>
                      </a:r>
                      <a:r>
                        <a:rPr lang="en-US" sz="1050" kern="100" dirty="0" err="1">
                          <a:effectLst/>
                        </a:rPr>
                        <a:t>tigcl</a:t>
                      </a:r>
                      <a:r>
                        <a:rPr lang="en-US" sz="1050" kern="100" dirty="0">
                          <a:effectLst/>
                        </a:rPr>
                        <a:t>, muscle, DBD-SQLite-1.31, DBD-mysql-4.018, Data-ShowTable-3.3, DBI-1.616, Math-CDF-0.1, prank, paml44, boost1_46_1, cufflinks1.0.3, </a:t>
                      </a:r>
                      <a:r>
                        <a:rPr lang="en-US" sz="1050" kern="100" dirty="0" err="1">
                          <a:effectLst/>
                        </a:rPr>
                        <a:t>clustalw</a:t>
                      </a:r>
                      <a:r>
                        <a:rPr lang="en-US" sz="1050" kern="100" dirty="0">
                          <a:effectLst/>
                        </a:rPr>
                        <a:t>, </a:t>
                      </a:r>
                      <a:r>
                        <a:rPr lang="en-US" sz="1050" kern="100" dirty="0" err="1">
                          <a:effectLst/>
                        </a:rPr>
                        <a:t>tophat</a:t>
                      </a:r>
                      <a:r>
                        <a:rPr lang="en-US" sz="1050" kern="100" dirty="0">
                          <a:effectLst/>
                        </a:rPr>
                        <a:t>, myrna-1.0.4， amos-3.0.0，bowtie， </a:t>
                      </a:r>
                      <a:r>
                        <a:rPr lang="en-US" sz="1050" kern="100" dirty="0" err="1">
                          <a:effectLst/>
                        </a:rPr>
                        <a:t>hapsembler</a:t>
                      </a:r>
                      <a:r>
                        <a:rPr lang="en-US" sz="1050" kern="100" dirty="0">
                          <a:effectLst/>
                        </a:rPr>
                        <a:t>， SOAPdenovo-V1.05，samtools， velvet_1.1.04， </a:t>
                      </a:r>
                      <a:r>
                        <a:rPr lang="en-US" sz="1050" kern="100" dirty="0" err="1">
                          <a:effectLst/>
                        </a:rPr>
                        <a:t>Phrap</a:t>
                      </a:r>
                      <a:r>
                        <a:rPr lang="en-US" sz="1050" kern="100" dirty="0">
                          <a:effectLst/>
                        </a:rPr>
                        <a:t>， </a:t>
                      </a:r>
                      <a:r>
                        <a:rPr lang="en-US" sz="1050" kern="100" dirty="0" err="1">
                          <a:effectLst/>
                        </a:rPr>
                        <a:t>GapCloser</a:t>
                      </a:r>
                      <a:r>
                        <a:rPr lang="en-US" sz="1050" kern="100" dirty="0">
                          <a:effectLst/>
                        </a:rPr>
                        <a:t>， </a:t>
                      </a:r>
                      <a:r>
                        <a:rPr lang="en-US" sz="1050" kern="100" dirty="0" err="1">
                          <a:effectLst/>
                        </a:rPr>
                        <a:t>idba</a:t>
                      </a:r>
                      <a:r>
                        <a:rPr lang="en-US" sz="1050" kern="100" dirty="0">
                          <a:effectLst/>
                        </a:rPr>
                        <a:t>， bwa-0.5.9， MTR， pysam-0.4.1，biopython， </a:t>
                      </a:r>
                      <a:r>
                        <a:rPr lang="en-US" sz="1050" kern="100" dirty="0" err="1">
                          <a:effectLst/>
                        </a:rPr>
                        <a:t>bioperl</a:t>
                      </a:r>
                      <a:r>
                        <a:rPr lang="en-US" sz="1050" kern="100" dirty="0">
                          <a:effectLst/>
                        </a:rPr>
                        <a:t>, cd-hit-v4.3, </a:t>
                      </a:r>
                      <a:r>
                        <a:rPr lang="en-US" sz="1050" kern="100" dirty="0" err="1">
                          <a:effectLst/>
                        </a:rPr>
                        <a:t>dna_blast</a:t>
                      </a:r>
                      <a:r>
                        <a:rPr lang="en-US" sz="1050" kern="100" dirty="0">
                          <a:effectLst/>
                        </a:rPr>
                        <a:t>, </a:t>
                      </a:r>
                      <a:r>
                        <a:rPr lang="en-US" sz="1050" kern="100" dirty="0" err="1">
                          <a:effectLst/>
                        </a:rPr>
                        <a:t>inparanoid</a:t>
                      </a:r>
                      <a:r>
                        <a:rPr lang="en-US" sz="1050" kern="100" dirty="0">
                          <a:effectLst/>
                        </a:rPr>
                        <a:t>, </a:t>
                      </a:r>
                      <a:r>
                        <a:rPr lang="en-US" sz="1050" kern="100" dirty="0" err="1">
                          <a:effectLst/>
                        </a:rPr>
                        <a:t>mrbayes</a:t>
                      </a:r>
                      <a:r>
                        <a:rPr lang="en-US" sz="1050" kern="100" dirty="0">
                          <a:effectLst/>
                        </a:rPr>
                        <a:t>, protest, mauve, </a:t>
                      </a:r>
                      <a:r>
                        <a:rPr lang="en-US" sz="1050" kern="100" dirty="0" err="1">
                          <a:effectLst/>
                        </a:rPr>
                        <a:t>hmmer</a:t>
                      </a:r>
                      <a:r>
                        <a:rPr lang="en-US" sz="1050" kern="100" dirty="0">
                          <a:effectLst/>
                        </a:rPr>
                        <a:t>， </a:t>
                      </a:r>
                      <a:r>
                        <a:rPr lang="en-US" sz="1050" kern="100" dirty="0" err="1">
                          <a:effectLst/>
                        </a:rPr>
                        <a:t>phylip</a:t>
                      </a:r>
                      <a:r>
                        <a:rPr lang="en-US" sz="1050" kern="100" dirty="0">
                          <a:effectLst/>
                        </a:rPr>
                        <a:t>， </a:t>
                      </a:r>
                      <a:r>
                        <a:rPr lang="en-US" sz="1050" kern="100" dirty="0" err="1">
                          <a:effectLst/>
                        </a:rPr>
                        <a:t>lastz</a:t>
                      </a:r>
                      <a:r>
                        <a:rPr lang="en-US" sz="1050" kern="100" dirty="0">
                          <a:effectLst/>
                        </a:rPr>
                        <a:t>， Mummer3， Soap2， Velvet， Cap3， T-COFFEE_distribution_Version_8.99</a:t>
                      </a:r>
                      <a:endParaRPr lang="en-US" sz="1050" kern="100" dirty="0">
                        <a:effectLst/>
                        <a:latin typeface="Times New Roman" panose="02020603050405020304" pitchFamily="18" charset="0"/>
                      </a:endParaRPr>
                    </a:p>
                  </a:txBody>
                  <a:tcPr marL="68580" marR="68580"/>
                </a:tc>
                <a:extLst>
                  <a:ext uri="{0D108BD9-81ED-4DB2-BD59-A6C34878D82A}">
                    <a16:rowId xmlns:a16="http://schemas.microsoft.com/office/drawing/2014/main" val="1067299244"/>
                  </a:ext>
                </a:extLst>
              </a:tr>
            </a:tbl>
          </a:graphicData>
        </a:graphic>
      </p:graphicFrame>
    </p:spTree>
    <p:extLst>
      <p:ext uri="{BB962C8B-B14F-4D97-AF65-F5344CB8AC3E}">
        <p14:creationId xmlns:p14="http://schemas.microsoft.com/office/powerpoint/2010/main" val="1119233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2826050"/>
            <a:ext cx="1097281" cy="364604"/>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392504" cy="613694"/>
          </a:xfrm>
          <a:prstGeom prst="rect">
            <a:avLst/>
          </a:prstGeom>
        </p:spPr>
        <p:txBody>
          <a:bodyPr wrap="square">
            <a:spAutoFit/>
          </a:bodyPr>
          <a:lstStyle/>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JMCB</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a:solidFill>
                  <a:schemeClr val="tx1">
                    <a:lumMod val="75000"/>
                    <a:lumOff val="25000"/>
                  </a:schemeClr>
                </a:solidFill>
                <a:latin typeface="微软雅黑" panose="020B0503020204020204" charset="-122"/>
                <a:ea typeface="微软雅黑" panose="020B0503020204020204" charset="-122"/>
              </a:rPr>
              <a:t>SRP034930   Comparative population genomics reveals genetic basis underlying body size of domestic chickens</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a:solidFill>
                  <a:schemeClr val="tx1">
                    <a:lumMod val="75000"/>
                    <a:lumOff val="25000"/>
                  </a:schemeClr>
                </a:solidFill>
                <a:latin typeface="微软雅黑" panose="020B0503020204020204" charset="-122"/>
                <a:ea typeface="微软雅黑" panose="020B0503020204020204" charset="-122"/>
              </a:rPr>
              <a:t>8</a:t>
            </a:r>
            <a:r>
              <a:rPr lang="zh-CN" altLang="en-US" sz="1200" dirty="0">
                <a:solidFill>
                  <a:schemeClr val="tx1">
                    <a:lumMod val="75000"/>
                    <a:lumOff val="25000"/>
                  </a:schemeClr>
                </a:solidFill>
                <a:latin typeface="微软雅黑" panose="020B0503020204020204" charset="-122"/>
                <a:ea typeface="微软雅黑" panose="020B0503020204020204" charset="-122"/>
              </a:rPr>
              <a:t>只元宝黑羽鸡、白羽鸡、其他家鸡</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p:txBody>
      </p:sp>
      <p:sp>
        <p:nvSpPr>
          <p:cNvPr id="24" name="矩形 23"/>
          <p:cNvSpPr/>
          <p:nvPr/>
        </p:nvSpPr>
        <p:spPr>
          <a:xfrm>
            <a:off x="1356937" y="102471"/>
            <a:ext cx="6641562" cy="400110"/>
          </a:xfrm>
          <a:prstGeom prst="rect">
            <a:avLst/>
          </a:prstGeom>
        </p:spPr>
        <p:txBody>
          <a:bodyPr wrap="none">
            <a:spAutoFit/>
          </a:bodyPr>
          <a:lstStyle/>
          <a:p>
            <a:r>
              <a:rPr lang="en-US" altLang="zh-CN" sz="2000" dirty="0">
                <a:solidFill>
                  <a:schemeClr val="bg1"/>
                </a:solidFill>
                <a:latin typeface="方正小标宋简体" panose="02000000000000000000" pitchFamily="2" charset="-122"/>
                <a:ea typeface="方正小标宋简体" panose="02000000000000000000" pitchFamily="2" charset="-122"/>
              </a:rPr>
              <a:t>24</a:t>
            </a:r>
            <a:r>
              <a:rPr lang="zh-CN" altLang="en-US" sz="2000" dirty="0">
                <a:solidFill>
                  <a:schemeClr val="bg1"/>
                </a:solidFill>
                <a:latin typeface="方正小标宋简体" panose="02000000000000000000" pitchFamily="2" charset="-122"/>
                <a:ea typeface="方正小标宋简体" panose="02000000000000000000" pitchFamily="2" charset="-122"/>
              </a:rPr>
              <a:t>只元宝鸡测序数据的预处理：质量控制、清除测序误差</a:t>
            </a:r>
          </a:p>
        </p:txBody>
      </p:sp>
      <p:sp>
        <p:nvSpPr>
          <p:cNvPr id="43" name="矩形 42"/>
          <p:cNvSpPr/>
          <p:nvPr/>
        </p:nvSpPr>
        <p:spPr>
          <a:xfrm>
            <a:off x="1846779" y="1339374"/>
            <a:ext cx="4331635" cy="369332"/>
          </a:xfrm>
          <a:prstGeom prst="rect">
            <a:avLst/>
          </a:prstGeom>
        </p:spPr>
        <p:txBody>
          <a:bodyPr wrap="none">
            <a:spAutoFit/>
          </a:bodyPr>
          <a:lstStyle/>
          <a:p>
            <a:r>
              <a:rPr lang="en-US" altLang="zh-CN" dirty="0">
                <a:solidFill>
                  <a:srgbClr val="002147"/>
                </a:solidFill>
                <a:latin typeface="方正小标宋简体" panose="02000000000000000000" pitchFamily="2" charset="-122"/>
                <a:ea typeface="方正小标宋简体" panose="02000000000000000000" pitchFamily="2" charset="-122"/>
              </a:rPr>
              <a:t>JMCB </a:t>
            </a:r>
            <a:r>
              <a:rPr lang="zh-CN" altLang="en-US" dirty="0">
                <a:solidFill>
                  <a:srgbClr val="002147"/>
                </a:solidFill>
                <a:latin typeface="方正小标宋简体" panose="02000000000000000000" pitchFamily="2" charset="-122"/>
                <a:ea typeface="方正小标宋简体" panose="02000000000000000000" pitchFamily="2" charset="-122"/>
              </a:rPr>
              <a:t>元宝鸡三个群体的高通量测序数据</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graphicFrame>
        <p:nvGraphicFramePr>
          <p:cNvPr id="3" name="表格 2">
            <a:extLst>
              <a:ext uri="{FF2B5EF4-FFF2-40B4-BE49-F238E27FC236}">
                <a16:creationId xmlns:a16="http://schemas.microsoft.com/office/drawing/2014/main" id="{A5681270-B849-4923-A30C-3525574AF6D1}"/>
              </a:ext>
            </a:extLst>
          </p:cNvPr>
          <p:cNvGraphicFramePr>
            <a:graphicFrameLocks noGrp="1"/>
          </p:cNvGraphicFramePr>
          <p:nvPr>
            <p:extLst>
              <p:ext uri="{D42A27DB-BD31-4B8C-83A1-F6EECF244321}">
                <p14:modId xmlns:p14="http://schemas.microsoft.com/office/powerpoint/2010/main" val="562835371"/>
              </p:ext>
            </p:extLst>
          </p:nvPr>
        </p:nvGraphicFramePr>
        <p:xfrm>
          <a:off x="3174535" y="2452380"/>
          <a:ext cx="3787683" cy="3936504"/>
        </p:xfrm>
        <a:graphic>
          <a:graphicData uri="http://schemas.openxmlformats.org/drawingml/2006/table">
            <a:tbl>
              <a:tblPr firstRow="1" firstCol="1" bandRow="1">
                <a:tableStyleId>{5C22544A-7EE6-4342-B048-85BDC9FD1C3A}</a:tableStyleId>
              </a:tblPr>
              <a:tblGrid>
                <a:gridCol w="1893618">
                  <a:extLst>
                    <a:ext uri="{9D8B030D-6E8A-4147-A177-3AD203B41FA5}">
                      <a16:colId xmlns:a16="http://schemas.microsoft.com/office/drawing/2014/main" val="20000"/>
                    </a:ext>
                  </a:extLst>
                </a:gridCol>
                <a:gridCol w="1894065">
                  <a:extLst>
                    <a:ext uri="{9D8B030D-6E8A-4147-A177-3AD203B41FA5}">
                      <a16:colId xmlns:a16="http://schemas.microsoft.com/office/drawing/2014/main" val="20001"/>
                    </a:ext>
                  </a:extLst>
                </a:gridCol>
              </a:tblGrid>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dirty="0" err="1">
                          <a:effectLst/>
                          <a:latin typeface="+mn-lt"/>
                          <a:ea typeface="+mn-ea"/>
                          <a:cs typeface="+mn-ea"/>
                          <a:sym typeface="+mn-lt"/>
                        </a:rPr>
                        <a:t>yuanbao_black</a:t>
                      </a:r>
                      <a:endParaRPr lang="zh-CN" sz="800" kern="100" dirty="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dirty="0">
                          <a:effectLst/>
                          <a:latin typeface="+mn-lt"/>
                          <a:ea typeface="+mn-ea"/>
                          <a:cs typeface="+mn-ea"/>
                          <a:sym typeface="+mn-lt"/>
                        </a:rPr>
                        <a:t>140401_Ypt581-700_AGTCAA_L005</a:t>
                      </a:r>
                      <a:endParaRPr lang="zh-CN" sz="800" kern="100" dirty="0">
                        <a:effectLst/>
                        <a:latin typeface="+mn-lt"/>
                        <a:ea typeface="+mn-ea"/>
                        <a:cs typeface="+mn-ea"/>
                        <a:sym typeface="+mn-lt"/>
                      </a:endParaRPr>
                    </a:p>
                  </a:txBody>
                  <a:tcPr marL="48268" marR="48268" marT="0" marB="0" anchor="ctr"/>
                </a:tc>
                <a:extLst>
                  <a:ext uri="{0D108BD9-81ED-4DB2-BD59-A6C34878D82A}">
                    <a16:rowId xmlns:a16="http://schemas.microsoft.com/office/drawing/2014/main" val="10001"/>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140401_Ypt582-700_CCGTCC_L005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02"/>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140403_Ypt588-650_GCCAAT_L006</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03"/>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dirty="0">
                          <a:effectLst/>
                          <a:latin typeface="+mn-lt"/>
                          <a:ea typeface="+mn-ea"/>
                          <a:cs typeface="+mn-ea"/>
                          <a:sym typeface="+mn-lt"/>
                        </a:rPr>
                        <a:t>140430_Ypt589-650_CAGATC_L004</a:t>
                      </a:r>
                      <a:endParaRPr lang="zh-CN" sz="800" kern="100" dirty="0">
                        <a:effectLst/>
                        <a:latin typeface="+mn-lt"/>
                        <a:ea typeface="+mn-ea"/>
                        <a:cs typeface="+mn-ea"/>
                        <a:sym typeface="+mn-lt"/>
                      </a:endParaRPr>
                    </a:p>
                  </a:txBody>
                  <a:tcPr marL="48268" marR="48268" marT="0" marB="0" anchor="ctr"/>
                </a:tc>
                <a:extLst>
                  <a:ext uri="{0D108BD9-81ED-4DB2-BD59-A6C34878D82A}">
                    <a16:rowId xmlns:a16="http://schemas.microsoft.com/office/drawing/2014/main" val="10004"/>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140403_Ypt595-700_GCCAAT_L003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05"/>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140403_Ypt596-700_CAGATC_L004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06"/>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140403_Ypt597-700_ACTTGA_L004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07"/>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140403_Ypt598-700_GATCAG_L004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08"/>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140401_Ypt578-700_GCCAAT_L004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09"/>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140401_Ypt580-700_CTTGTA_L005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10"/>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140403_Ypt583-650_ATCACG_L005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11"/>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140403_Ypt584-650_CGATGT_L005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12"/>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140403_Ypt591-700_CGATGT_L003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13"/>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140403_Ypt593-700_TGACCA_L003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14"/>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140403_Ypt594-700_ACAGTG_L003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15"/>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dirty="0">
                          <a:effectLst/>
                          <a:latin typeface="+mn-lt"/>
                          <a:ea typeface="+mn-ea"/>
                          <a:cs typeface="+mn-ea"/>
                          <a:sym typeface="+mn-lt"/>
                        </a:rPr>
                        <a:t>140430_YPt601-700_CTTGTA_L001</a:t>
                      </a:r>
                      <a:endParaRPr lang="zh-CN" sz="800" kern="100" dirty="0">
                        <a:effectLst/>
                        <a:latin typeface="+mn-lt"/>
                        <a:ea typeface="+mn-ea"/>
                        <a:cs typeface="+mn-ea"/>
                        <a:sym typeface="+mn-lt"/>
                      </a:endParaRPr>
                    </a:p>
                  </a:txBody>
                  <a:tcPr marL="48268" marR="48268" marT="0" marB="0" anchor="ctr"/>
                </a:tc>
                <a:extLst>
                  <a:ext uri="{0D108BD9-81ED-4DB2-BD59-A6C34878D82A}">
                    <a16:rowId xmlns:a16="http://schemas.microsoft.com/office/drawing/2014/main" val="10016"/>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dirty="0" err="1">
                          <a:effectLst/>
                          <a:latin typeface="+mn-lt"/>
                          <a:ea typeface="+mn-ea"/>
                          <a:cs typeface="+mn-ea"/>
                          <a:sym typeface="+mn-lt"/>
                        </a:rPr>
                        <a:t>yuanbao_other</a:t>
                      </a:r>
                      <a:endParaRPr lang="zh-CN" sz="800" kern="100" dirty="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dirty="0">
                          <a:effectLst/>
                          <a:latin typeface="+mn-lt"/>
                          <a:ea typeface="+mn-ea"/>
                          <a:cs typeface="+mn-ea"/>
                          <a:sym typeface="+mn-lt"/>
                        </a:rPr>
                        <a:t>140403_Ypt585-650_TTAGGC_L005</a:t>
                      </a:r>
                      <a:endParaRPr lang="zh-CN" sz="800" kern="100" dirty="0">
                        <a:effectLst/>
                        <a:latin typeface="+mn-lt"/>
                        <a:ea typeface="+mn-ea"/>
                        <a:cs typeface="+mn-ea"/>
                        <a:sym typeface="+mn-lt"/>
                      </a:endParaRPr>
                    </a:p>
                  </a:txBody>
                  <a:tcPr marL="48268" marR="48268" marT="0" marB="0" anchor="ctr"/>
                </a:tc>
                <a:extLst>
                  <a:ext uri="{0D108BD9-81ED-4DB2-BD59-A6C34878D82A}">
                    <a16:rowId xmlns:a16="http://schemas.microsoft.com/office/drawing/2014/main" val="10017"/>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140403_Ypt586-650_TGACCA_L005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18"/>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140416_Ypt590-650_ATCACG_L004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19"/>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140401_Ypt579-700_CAGATC_L004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20"/>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140403_Ypt587-650_ACAGTG_L005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21"/>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140403_Ypt592-700_TTAGGC_L003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22"/>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140403_Ypt599-700_TAGCTT_L004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0023"/>
                  </a:ext>
                </a:extLst>
              </a:tr>
              <a:tr h="152972">
                <a:tc>
                  <a:txBody>
                    <a:bodyPr/>
                    <a:lstStyle>
                      <a:defPPr>
                        <a:defRPr lang="zh-CN" b="1">
                          <a:solidFill>
                            <a:schemeClr val="lt1"/>
                          </a:solidFill>
                        </a:defRPr>
                      </a:defPPr>
                      <a:lvl1pPr marL="0" algn="l" defTabSz="685800" rtl="0" eaLnBrk="1" latinLnBrk="0" hangingPunct="1">
                        <a:defRPr sz="1350" b="1" kern="1200">
                          <a:solidFill>
                            <a:schemeClr val="lt1"/>
                          </a:solidFill>
                          <a:latin typeface="+mn-lt"/>
                          <a:ea typeface="+mn-ea"/>
                          <a:cs typeface="+mn-cs"/>
                        </a:defRPr>
                      </a:lvl1pPr>
                      <a:lvl2pPr marL="342900" algn="l" defTabSz="685800" rtl="0" eaLnBrk="1" latinLnBrk="0" hangingPunct="1">
                        <a:defRPr sz="1350" b="1" kern="1200">
                          <a:solidFill>
                            <a:schemeClr val="lt1"/>
                          </a:solidFill>
                          <a:latin typeface="+mn-lt"/>
                          <a:ea typeface="+mn-ea"/>
                          <a:cs typeface="+mn-cs"/>
                        </a:defRPr>
                      </a:lvl2pPr>
                      <a:lvl3pPr marL="685800" algn="l" defTabSz="685800" rtl="0" eaLnBrk="1" latinLnBrk="0" hangingPunct="1">
                        <a:defRPr sz="1350" b="1" kern="1200">
                          <a:solidFill>
                            <a:schemeClr val="lt1"/>
                          </a:solidFill>
                          <a:latin typeface="+mn-lt"/>
                          <a:ea typeface="+mn-ea"/>
                          <a:cs typeface="+mn-cs"/>
                        </a:defRPr>
                      </a:lvl3pPr>
                      <a:lvl4pPr marL="1028700" algn="l" defTabSz="685800" rtl="0" eaLnBrk="1" latinLnBrk="0" hangingPunct="1">
                        <a:defRPr sz="1350" b="1" kern="1200">
                          <a:solidFill>
                            <a:schemeClr val="lt1"/>
                          </a:solidFill>
                          <a:latin typeface="+mn-lt"/>
                          <a:ea typeface="+mn-ea"/>
                          <a:cs typeface="+mn-cs"/>
                        </a:defRPr>
                      </a:lvl4pPr>
                      <a:lvl5pPr marL="1371600" algn="l" defTabSz="685800" rtl="0" eaLnBrk="1" latinLnBrk="0" hangingPunct="1">
                        <a:defRPr sz="1350" b="1" kern="1200">
                          <a:solidFill>
                            <a:schemeClr val="lt1"/>
                          </a:solidFill>
                          <a:latin typeface="+mn-lt"/>
                          <a:ea typeface="+mn-ea"/>
                          <a:cs typeface="+mn-cs"/>
                        </a:defRPr>
                      </a:lvl5pPr>
                      <a:lvl6pPr marL="1714500" algn="l" defTabSz="685800" rtl="0" eaLnBrk="1" latinLnBrk="0" hangingPunct="1">
                        <a:defRPr sz="1350" b="1" kern="1200">
                          <a:solidFill>
                            <a:schemeClr val="lt1"/>
                          </a:solidFill>
                          <a:latin typeface="+mn-lt"/>
                          <a:ea typeface="+mn-ea"/>
                          <a:cs typeface="+mn-cs"/>
                        </a:defRPr>
                      </a:lvl6pPr>
                      <a:lvl7pPr marL="2057400" algn="l" defTabSz="685800" rtl="0" eaLnBrk="1" latinLnBrk="0" hangingPunct="1">
                        <a:defRPr sz="1350" b="1" kern="1200">
                          <a:solidFill>
                            <a:schemeClr val="lt1"/>
                          </a:solidFill>
                          <a:latin typeface="+mn-lt"/>
                          <a:ea typeface="+mn-ea"/>
                          <a:cs typeface="+mn-cs"/>
                        </a:defRPr>
                      </a:lvl7pPr>
                      <a:lvl8pPr marL="2400300" algn="l" defTabSz="685800" rtl="0" eaLnBrk="1" latinLnBrk="0" hangingPunct="1">
                        <a:defRPr sz="1350" b="1" kern="1200">
                          <a:solidFill>
                            <a:schemeClr val="lt1"/>
                          </a:solidFill>
                          <a:latin typeface="+mn-lt"/>
                          <a:ea typeface="+mn-ea"/>
                          <a:cs typeface="+mn-cs"/>
                        </a:defRPr>
                      </a:lvl8pPr>
                      <a:lvl9pPr marL="2743200" algn="l" defTabSz="685800" rtl="0" eaLnBrk="1" latinLnBrk="0" hangingPunct="1">
                        <a:defRPr sz="1350" b="1" kern="1200">
                          <a:solidFill>
                            <a:schemeClr val="lt1"/>
                          </a:solidFill>
                          <a:latin typeface="+mn-lt"/>
                          <a:ea typeface="+mn-ea"/>
                          <a:cs typeface="+mn-cs"/>
                        </a:defRPr>
                      </a:lvl9p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defPPr>
                        <a:defRPr lang="zh-CN">
                          <a:solidFill>
                            <a:schemeClr val="dk1"/>
                          </a:solidFill>
                        </a:defRPr>
                      </a:defPPr>
                      <a:lvl1pPr marL="0" algn="l" defTabSz="685800" rtl="0" eaLnBrk="1" latinLnBrk="0" hangingPunct="1">
                        <a:defRPr sz="1350" kern="1200">
                          <a:solidFill>
                            <a:schemeClr val="dk1"/>
                          </a:solidFill>
                          <a:latin typeface="+mn-lt"/>
                          <a:ea typeface="+mn-ea"/>
                          <a:cs typeface="+mn-cs"/>
                        </a:defRPr>
                      </a:lvl1pPr>
                      <a:lvl2pPr marL="342900" algn="l" defTabSz="685800" rtl="0" eaLnBrk="1" latinLnBrk="0" hangingPunct="1">
                        <a:defRPr sz="1350" kern="1200">
                          <a:solidFill>
                            <a:schemeClr val="dk1"/>
                          </a:solidFill>
                          <a:latin typeface="+mn-lt"/>
                          <a:ea typeface="+mn-ea"/>
                          <a:cs typeface="+mn-cs"/>
                        </a:defRPr>
                      </a:lvl2pPr>
                      <a:lvl3pPr marL="685800" algn="l" defTabSz="685800" rtl="0" eaLnBrk="1" latinLnBrk="0" hangingPunct="1">
                        <a:defRPr sz="1350" kern="1200">
                          <a:solidFill>
                            <a:schemeClr val="dk1"/>
                          </a:solidFill>
                          <a:latin typeface="+mn-lt"/>
                          <a:ea typeface="+mn-ea"/>
                          <a:cs typeface="+mn-cs"/>
                        </a:defRPr>
                      </a:lvl3pPr>
                      <a:lvl4pPr marL="1028700" algn="l" defTabSz="685800" rtl="0" eaLnBrk="1" latinLnBrk="0" hangingPunct="1">
                        <a:defRPr sz="1350" kern="1200">
                          <a:solidFill>
                            <a:schemeClr val="dk1"/>
                          </a:solidFill>
                          <a:latin typeface="+mn-lt"/>
                          <a:ea typeface="+mn-ea"/>
                          <a:cs typeface="+mn-cs"/>
                        </a:defRPr>
                      </a:lvl4pPr>
                      <a:lvl5pPr marL="1371600" algn="l" defTabSz="685800" rtl="0" eaLnBrk="1" latinLnBrk="0" hangingPunct="1">
                        <a:defRPr sz="1350" kern="1200">
                          <a:solidFill>
                            <a:schemeClr val="dk1"/>
                          </a:solidFill>
                          <a:latin typeface="+mn-lt"/>
                          <a:ea typeface="+mn-ea"/>
                          <a:cs typeface="+mn-cs"/>
                        </a:defRPr>
                      </a:lvl5pPr>
                      <a:lvl6pPr marL="1714500" algn="l" defTabSz="685800" rtl="0" eaLnBrk="1" latinLnBrk="0" hangingPunct="1">
                        <a:defRPr sz="1350" kern="1200">
                          <a:solidFill>
                            <a:schemeClr val="dk1"/>
                          </a:solidFill>
                          <a:latin typeface="+mn-lt"/>
                          <a:ea typeface="+mn-ea"/>
                          <a:cs typeface="+mn-cs"/>
                        </a:defRPr>
                      </a:lvl6pPr>
                      <a:lvl7pPr marL="2057400" algn="l" defTabSz="685800" rtl="0" eaLnBrk="1" latinLnBrk="0" hangingPunct="1">
                        <a:defRPr sz="1350" kern="1200">
                          <a:solidFill>
                            <a:schemeClr val="dk1"/>
                          </a:solidFill>
                          <a:latin typeface="+mn-lt"/>
                          <a:ea typeface="+mn-ea"/>
                          <a:cs typeface="+mn-cs"/>
                        </a:defRPr>
                      </a:lvl7pPr>
                      <a:lvl8pPr marL="2400300" algn="l" defTabSz="685800" rtl="0" eaLnBrk="1" latinLnBrk="0" hangingPunct="1">
                        <a:defRPr sz="1350" kern="1200">
                          <a:solidFill>
                            <a:schemeClr val="dk1"/>
                          </a:solidFill>
                          <a:latin typeface="+mn-lt"/>
                          <a:ea typeface="+mn-ea"/>
                          <a:cs typeface="+mn-cs"/>
                        </a:defRPr>
                      </a:lvl8pPr>
                      <a:lvl9pPr marL="2743200" algn="l" defTabSz="685800" rtl="0" eaLnBrk="1" latinLnBrk="0" hangingPunct="1">
                        <a:defRPr sz="1350" kern="1200">
                          <a:solidFill>
                            <a:schemeClr val="dk1"/>
                          </a:solidFill>
                          <a:latin typeface="+mn-lt"/>
                          <a:ea typeface="+mn-ea"/>
                          <a:cs typeface="+mn-cs"/>
                        </a:defRPr>
                      </a:lvl9pPr>
                    </a:lstStyle>
                    <a:p>
                      <a:pPr>
                        <a:lnSpc>
                          <a:spcPct val="150000"/>
                        </a:lnSpc>
                        <a:spcBef>
                          <a:spcPts val="0"/>
                        </a:spcBef>
                        <a:spcAft>
                          <a:spcPts val="0"/>
                        </a:spcAft>
                      </a:pPr>
                      <a:r>
                        <a:rPr lang="en-US" sz="800" kern="100" dirty="0">
                          <a:effectLst/>
                          <a:latin typeface="+mn-lt"/>
                          <a:ea typeface="+mn-ea"/>
                          <a:cs typeface="+mn-ea"/>
                          <a:sym typeface="+mn-lt"/>
                        </a:rPr>
                        <a:t>140403_YPt600-700_GGCTAC_L004</a:t>
                      </a:r>
                      <a:endParaRPr lang="zh-CN" sz="800" kern="100" dirty="0">
                        <a:effectLst/>
                        <a:latin typeface="+mn-lt"/>
                        <a:ea typeface="+mn-ea"/>
                        <a:cs typeface="+mn-ea"/>
                        <a:sym typeface="+mn-lt"/>
                      </a:endParaRPr>
                    </a:p>
                  </a:txBody>
                  <a:tcPr marL="48268" marR="48268" marT="0" marB="0" anchor="ct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2708154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2826050"/>
            <a:ext cx="1097281" cy="364604"/>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392504" cy="1167692"/>
          </a:xfrm>
          <a:prstGeom prst="rect">
            <a:avLst/>
          </a:prstGeom>
        </p:spPr>
        <p:txBody>
          <a:bodyPr wrap="square">
            <a:spAutoFit/>
          </a:bodyPr>
          <a:lstStyle/>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1</a:t>
            </a:r>
            <a:r>
              <a:rPr lang="zh-CN" altLang="en-US" sz="1200" dirty="0">
                <a:solidFill>
                  <a:schemeClr val="tx1">
                    <a:lumMod val="75000"/>
                    <a:lumOff val="25000"/>
                  </a:schemeClr>
                </a:solidFill>
                <a:latin typeface="微软雅黑" panose="020B0503020204020204" charset="-122"/>
                <a:ea typeface="微软雅黑" panose="020B0503020204020204" charset="-122"/>
              </a:rPr>
              <a:t>、数据质控 </a:t>
            </a:r>
            <a:r>
              <a:rPr lang="en-US" altLang="zh-CN" sz="1200" dirty="0" err="1">
                <a:solidFill>
                  <a:schemeClr val="tx1">
                    <a:lumMod val="75000"/>
                    <a:lumOff val="25000"/>
                  </a:schemeClr>
                </a:solidFill>
                <a:latin typeface="微软雅黑" panose="020B0503020204020204" charset="-122"/>
                <a:ea typeface="微软雅黑" panose="020B0503020204020204" charset="-122"/>
              </a:rPr>
              <a:t>FastQC</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2</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err="1">
                <a:solidFill>
                  <a:schemeClr val="tx1">
                    <a:lumMod val="75000"/>
                    <a:lumOff val="25000"/>
                  </a:schemeClr>
                </a:solidFill>
                <a:latin typeface="微软雅黑" panose="020B0503020204020204" charset="-122"/>
                <a:ea typeface="微软雅黑" panose="020B0503020204020204" charset="-122"/>
              </a:rPr>
              <a:t>Btrim</a:t>
            </a:r>
            <a:r>
              <a:rPr lang="zh-CN" altLang="en-US" sz="1200" dirty="0">
                <a:solidFill>
                  <a:schemeClr val="tx1">
                    <a:lumMod val="75000"/>
                    <a:lumOff val="25000"/>
                  </a:schemeClr>
                </a:solidFill>
                <a:latin typeface="微软雅黑" panose="020B0503020204020204" charset="-122"/>
                <a:ea typeface="微软雅黑" panose="020B0503020204020204" charset="-122"/>
              </a:rPr>
              <a:t>去掉低质量的碱基和序列</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3</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err="1">
                <a:solidFill>
                  <a:schemeClr val="tx1">
                    <a:lumMod val="75000"/>
                    <a:lumOff val="25000"/>
                  </a:schemeClr>
                </a:solidFill>
                <a:latin typeface="微软雅黑" panose="020B0503020204020204" charset="-122"/>
                <a:ea typeface="微软雅黑" panose="020B0503020204020204" charset="-122"/>
              </a:rPr>
              <a:t>Cutadapt</a:t>
            </a:r>
            <a:r>
              <a:rPr lang="zh-CN" altLang="en-US" sz="1200" dirty="0">
                <a:solidFill>
                  <a:schemeClr val="tx1">
                    <a:lumMod val="75000"/>
                    <a:lumOff val="25000"/>
                  </a:schemeClr>
                </a:solidFill>
                <a:latin typeface="微软雅黑" panose="020B0503020204020204" charset="-122"/>
                <a:ea typeface="微软雅黑" panose="020B0503020204020204" charset="-122"/>
              </a:rPr>
              <a:t>移除引物、接头、</a:t>
            </a:r>
            <a:r>
              <a:rPr lang="en-US" altLang="zh-CN" sz="1200" dirty="0" err="1">
                <a:solidFill>
                  <a:schemeClr val="tx1">
                    <a:lumMod val="75000"/>
                    <a:lumOff val="25000"/>
                  </a:schemeClr>
                </a:solidFill>
                <a:latin typeface="微软雅黑" panose="020B0503020204020204" charset="-122"/>
                <a:ea typeface="微软雅黑" panose="020B0503020204020204" charset="-122"/>
              </a:rPr>
              <a:t>polyA</a:t>
            </a:r>
            <a:r>
              <a:rPr lang="zh-CN" altLang="en-US" sz="1200" dirty="0">
                <a:solidFill>
                  <a:schemeClr val="tx1">
                    <a:lumMod val="75000"/>
                    <a:lumOff val="25000"/>
                  </a:schemeClr>
                </a:solidFill>
                <a:latin typeface="微软雅黑" panose="020B0503020204020204" charset="-122"/>
                <a:ea typeface="微软雅黑" panose="020B0503020204020204" charset="-122"/>
              </a:rPr>
              <a:t>尾</a:t>
            </a: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4</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err="1">
                <a:solidFill>
                  <a:schemeClr val="tx1">
                    <a:lumMod val="75000"/>
                    <a:lumOff val="25000"/>
                  </a:schemeClr>
                </a:solidFill>
                <a:latin typeface="微软雅黑" panose="020B0503020204020204" charset="-122"/>
                <a:ea typeface="微软雅黑" panose="020B0503020204020204" charset="-122"/>
              </a:rPr>
              <a:t>FastqQC</a:t>
            </a:r>
            <a:r>
              <a:rPr lang="zh-CN" altLang="en-US" sz="1200" dirty="0">
                <a:solidFill>
                  <a:schemeClr val="tx1">
                    <a:lumMod val="75000"/>
                    <a:lumOff val="25000"/>
                  </a:schemeClr>
                </a:solidFill>
                <a:latin typeface="微软雅黑" panose="020B0503020204020204" charset="-122"/>
                <a:ea typeface="微软雅黑" panose="020B0503020204020204" charset="-122"/>
              </a:rPr>
              <a:t>检查处理后数据</a:t>
            </a:r>
          </a:p>
        </p:txBody>
      </p:sp>
      <p:sp>
        <p:nvSpPr>
          <p:cNvPr id="24" name="矩形 23"/>
          <p:cNvSpPr/>
          <p:nvPr/>
        </p:nvSpPr>
        <p:spPr>
          <a:xfrm>
            <a:off x="1356937" y="102471"/>
            <a:ext cx="6641562" cy="400110"/>
          </a:xfrm>
          <a:prstGeom prst="rect">
            <a:avLst/>
          </a:prstGeom>
        </p:spPr>
        <p:txBody>
          <a:bodyPr wrap="none">
            <a:spAutoFit/>
          </a:bodyPr>
          <a:lstStyle/>
          <a:p>
            <a:r>
              <a:rPr lang="en-US" altLang="zh-CN" sz="2000" dirty="0">
                <a:solidFill>
                  <a:schemeClr val="bg1"/>
                </a:solidFill>
                <a:latin typeface="方正小标宋简体" panose="02000000000000000000" pitchFamily="2" charset="-122"/>
                <a:ea typeface="方正小标宋简体" panose="02000000000000000000" pitchFamily="2" charset="-122"/>
              </a:rPr>
              <a:t>24</a:t>
            </a:r>
            <a:r>
              <a:rPr lang="zh-CN" altLang="en-US" sz="2000" dirty="0">
                <a:solidFill>
                  <a:schemeClr val="bg1"/>
                </a:solidFill>
                <a:latin typeface="方正小标宋简体" panose="02000000000000000000" pitchFamily="2" charset="-122"/>
                <a:ea typeface="方正小标宋简体" panose="02000000000000000000" pitchFamily="2" charset="-122"/>
              </a:rPr>
              <a:t>只元宝鸡测序数据的预处理：质量控制、清除测序误差</a:t>
            </a:r>
          </a:p>
        </p:txBody>
      </p:sp>
      <p:sp>
        <p:nvSpPr>
          <p:cNvPr id="43" name="矩形 42"/>
          <p:cNvSpPr/>
          <p:nvPr/>
        </p:nvSpPr>
        <p:spPr>
          <a:xfrm>
            <a:off x="1846779" y="1339374"/>
            <a:ext cx="2476960" cy="369332"/>
          </a:xfrm>
          <a:prstGeom prst="rect">
            <a:avLst/>
          </a:prstGeom>
        </p:spPr>
        <p:txBody>
          <a:bodyPr wrap="none">
            <a:spAutoFit/>
          </a:bodyPr>
          <a:lstStyle/>
          <a:p>
            <a:r>
              <a:rPr lang="zh-CN" altLang="en-US" dirty="0">
                <a:solidFill>
                  <a:srgbClr val="002147"/>
                </a:solidFill>
                <a:latin typeface="方正小标宋简体" panose="02000000000000000000" pitchFamily="2" charset="-122"/>
                <a:ea typeface="方正小标宋简体" panose="02000000000000000000" pitchFamily="2" charset="-122"/>
              </a:rPr>
              <a:t>原始数据到</a:t>
            </a:r>
            <a:r>
              <a:rPr lang="en-US" altLang="zh-CN" dirty="0">
                <a:solidFill>
                  <a:srgbClr val="002147"/>
                </a:solidFill>
                <a:latin typeface="方正小标宋简体" panose="02000000000000000000" pitchFamily="2" charset="-122"/>
                <a:ea typeface="方正小标宋简体" panose="02000000000000000000" pitchFamily="2" charset="-122"/>
              </a:rPr>
              <a:t>clean data</a:t>
            </a:r>
            <a:endParaRPr lang="zh-CN" altLang="en-US" dirty="0">
              <a:solidFill>
                <a:srgbClr val="002147"/>
              </a:solidFill>
              <a:latin typeface="方正小标宋简体" panose="02000000000000000000" pitchFamily="2" charset="-122"/>
              <a:ea typeface="方正小标宋简体" panose="02000000000000000000" pitchFamily="2" charset="-122"/>
            </a:endParaRP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23" name="图片 22">
            <a:extLst>
              <a:ext uri="{FF2B5EF4-FFF2-40B4-BE49-F238E27FC236}">
                <a16:creationId xmlns:a16="http://schemas.microsoft.com/office/drawing/2014/main" id="{C0AB5509-AAA9-414A-B926-A478B04027E2}"/>
              </a:ext>
            </a:extLst>
          </p:cNvPr>
          <p:cNvPicPr>
            <a:picLocks noChangeAspect="1"/>
          </p:cNvPicPr>
          <p:nvPr/>
        </p:nvPicPr>
        <p:blipFill>
          <a:blip r:embed="rId3"/>
          <a:stretch>
            <a:fillRect/>
          </a:stretch>
        </p:blipFill>
        <p:spPr>
          <a:xfrm>
            <a:off x="1768418" y="3601483"/>
            <a:ext cx="6834037" cy="2207353"/>
          </a:xfrm>
          <a:prstGeom prst="rect">
            <a:avLst/>
          </a:prstGeom>
        </p:spPr>
      </p:pic>
      <p:pic>
        <p:nvPicPr>
          <p:cNvPr id="25" name="图片 24">
            <a:extLst>
              <a:ext uri="{FF2B5EF4-FFF2-40B4-BE49-F238E27FC236}">
                <a16:creationId xmlns:a16="http://schemas.microsoft.com/office/drawing/2014/main" id="{0476EC65-7514-4F0A-99A5-B15F1153EE75}"/>
              </a:ext>
            </a:extLst>
          </p:cNvPr>
          <p:cNvPicPr>
            <a:picLocks noChangeAspect="1"/>
          </p:cNvPicPr>
          <p:nvPr/>
        </p:nvPicPr>
        <p:blipFill>
          <a:blip r:embed="rId4"/>
          <a:stretch>
            <a:fillRect/>
          </a:stretch>
        </p:blipFill>
        <p:spPr>
          <a:xfrm>
            <a:off x="1383358" y="828986"/>
            <a:ext cx="7464731" cy="5334783"/>
          </a:xfrm>
          <a:prstGeom prst="rect">
            <a:avLst/>
          </a:prstGeom>
        </p:spPr>
      </p:pic>
    </p:spTree>
    <p:extLst>
      <p:ext uri="{BB962C8B-B14F-4D97-AF65-F5344CB8AC3E}">
        <p14:creationId xmlns:p14="http://schemas.microsoft.com/office/powerpoint/2010/main" val="371512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3148497"/>
            <a:ext cx="1097281" cy="364604"/>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572602" cy="2275688"/>
          </a:xfrm>
          <a:prstGeom prst="rect">
            <a:avLst/>
          </a:prstGeom>
        </p:spPr>
        <p:txBody>
          <a:bodyPr wrap="square">
            <a:spAutoFit/>
          </a:bodyPr>
          <a:lstStyle/>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1</a:t>
            </a:r>
            <a:r>
              <a:rPr lang="zh-CN" altLang="en-US" sz="1200" dirty="0">
                <a:solidFill>
                  <a:schemeClr val="tx1">
                    <a:lumMod val="75000"/>
                    <a:lumOff val="25000"/>
                  </a:schemeClr>
                </a:solidFill>
                <a:latin typeface="微软雅黑" panose="020B0503020204020204" charset="-122"/>
                <a:ea typeface="微软雅黑" panose="020B0503020204020204" charset="-122"/>
              </a:rPr>
              <a:t>、利用 </a:t>
            </a:r>
            <a:r>
              <a:rPr lang="en-US" altLang="zh-CN" sz="1200" b="1" dirty="0">
                <a:solidFill>
                  <a:schemeClr val="tx1">
                    <a:lumMod val="75000"/>
                    <a:lumOff val="25000"/>
                  </a:schemeClr>
                </a:solidFill>
                <a:latin typeface="微软雅黑" panose="020B0503020204020204" charset="-122"/>
                <a:ea typeface="微软雅黑" panose="020B0503020204020204" charset="-122"/>
              </a:rPr>
              <a:t>BWA</a:t>
            </a:r>
            <a:r>
              <a:rPr lang="en-US" altLang="zh-CN" sz="1200" dirty="0">
                <a:solidFill>
                  <a:schemeClr val="tx1">
                    <a:lumMod val="75000"/>
                    <a:lumOff val="25000"/>
                  </a:schemeClr>
                </a:solidFill>
                <a:latin typeface="微软雅黑" panose="020B0503020204020204" charset="-122"/>
                <a:ea typeface="微软雅黑" panose="020B0503020204020204" charset="-122"/>
              </a:rPr>
              <a:t> </a:t>
            </a:r>
            <a:r>
              <a:rPr lang="zh-CN" altLang="en-US" sz="1200" dirty="0">
                <a:solidFill>
                  <a:schemeClr val="tx1">
                    <a:lumMod val="75000"/>
                    <a:lumOff val="25000"/>
                  </a:schemeClr>
                </a:solidFill>
                <a:latin typeface="微软雅黑" panose="020B0503020204020204" charset="-122"/>
                <a:ea typeface="微软雅黑" panose="020B0503020204020204" charset="-122"/>
              </a:rPr>
              <a:t>的 </a:t>
            </a:r>
            <a:r>
              <a:rPr lang="en-US" altLang="zh-CN" sz="1200" dirty="0">
                <a:solidFill>
                  <a:schemeClr val="tx1">
                    <a:lumMod val="75000"/>
                    <a:lumOff val="25000"/>
                  </a:schemeClr>
                </a:solidFill>
                <a:latin typeface="微软雅黑" panose="020B0503020204020204" charset="-122"/>
                <a:ea typeface="微软雅黑" panose="020B0503020204020204" charset="-122"/>
              </a:rPr>
              <a:t>MEM </a:t>
            </a:r>
            <a:r>
              <a:rPr lang="zh-CN" altLang="en-US" sz="1200" dirty="0">
                <a:solidFill>
                  <a:schemeClr val="tx1">
                    <a:lumMod val="75000"/>
                    <a:lumOff val="25000"/>
                  </a:schemeClr>
                </a:solidFill>
                <a:latin typeface="微软雅黑" panose="020B0503020204020204" charset="-122"/>
                <a:ea typeface="微软雅黑" panose="020B0503020204020204" charset="-122"/>
              </a:rPr>
              <a:t>算法将过滤后的双端测序 </a:t>
            </a:r>
            <a:r>
              <a:rPr lang="en-US" altLang="zh-CN" sz="1200" dirty="0">
                <a:solidFill>
                  <a:schemeClr val="tx1">
                    <a:lumMod val="75000"/>
                    <a:lumOff val="25000"/>
                  </a:schemeClr>
                </a:solidFill>
                <a:latin typeface="微软雅黑" panose="020B0503020204020204" charset="-122"/>
                <a:ea typeface="微软雅黑" panose="020B0503020204020204" charset="-122"/>
              </a:rPr>
              <a:t>reads </a:t>
            </a:r>
            <a:r>
              <a:rPr lang="zh-CN" altLang="en-US" sz="1200" dirty="0">
                <a:solidFill>
                  <a:schemeClr val="tx1">
                    <a:lumMod val="75000"/>
                    <a:lumOff val="25000"/>
                  </a:schemeClr>
                </a:solidFill>
                <a:latin typeface="微软雅黑" panose="020B0503020204020204" charset="-122"/>
                <a:ea typeface="微软雅黑" panose="020B0503020204020204" charset="-122"/>
              </a:rPr>
              <a:t>比对到家鸡的</a:t>
            </a:r>
            <a:r>
              <a:rPr lang="zh-CN" altLang="en-US" sz="1200" b="1" dirty="0">
                <a:solidFill>
                  <a:schemeClr val="tx1">
                    <a:lumMod val="75000"/>
                    <a:lumOff val="25000"/>
                  </a:schemeClr>
                </a:solidFill>
                <a:latin typeface="微软雅黑" panose="020B0503020204020204" charset="-122"/>
                <a:ea typeface="微软雅黑" panose="020B0503020204020204" charset="-122"/>
              </a:rPr>
              <a:t>参考基因组</a:t>
            </a:r>
            <a:r>
              <a:rPr lang="zh-CN" altLang="en-US" sz="1200" dirty="0">
                <a:solidFill>
                  <a:schemeClr val="tx1">
                    <a:lumMod val="75000"/>
                    <a:lumOff val="25000"/>
                  </a:schemeClr>
                </a:solidFill>
                <a:latin typeface="微软雅黑" panose="020B0503020204020204" charset="-122"/>
                <a:ea typeface="微软雅黑" panose="020B0503020204020204" charset="-122"/>
              </a:rPr>
              <a:t>上（</a:t>
            </a:r>
            <a:r>
              <a:rPr lang="en-US" altLang="zh-CN" sz="1200" dirty="0">
                <a:solidFill>
                  <a:schemeClr val="tx1">
                    <a:lumMod val="75000"/>
                    <a:lumOff val="25000"/>
                  </a:schemeClr>
                </a:solidFill>
                <a:latin typeface="微软雅黑" panose="020B0503020204020204" charset="-122"/>
                <a:ea typeface="微软雅黑" panose="020B0503020204020204" charset="-122"/>
              </a:rPr>
              <a:t>Galgal4</a:t>
            </a:r>
            <a:r>
              <a:rPr lang="zh-CN" altLang="en-US" sz="1200" dirty="0">
                <a:solidFill>
                  <a:schemeClr val="tx1">
                    <a:lumMod val="75000"/>
                    <a:lumOff val="25000"/>
                  </a:schemeClr>
                </a:solidFill>
                <a:latin typeface="微软雅黑" panose="020B0503020204020204" charset="-122"/>
                <a:ea typeface="微软雅黑" panose="020B0503020204020204" charset="-122"/>
              </a:rPr>
              <a:t>），生成</a:t>
            </a:r>
            <a:r>
              <a:rPr lang="en-US" altLang="zh-CN" sz="1200" dirty="0" err="1">
                <a:solidFill>
                  <a:schemeClr val="tx1">
                    <a:lumMod val="75000"/>
                    <a:lumOff val="25000"/>
                  </a:schemeClr>
                </a:solidFill>
                <a:latin typeface="微软雅黑" panose="020B0503020204020204" charset="-122"/>
                <a:ea typeface="微软雅黑" panose="020B0503020204020204" charset="-122"/>
              </a:rPr>
              <a:t>sam</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a:solidFill>
                  <a:schemeClr val="tx1">
                    <a:lumMod val="75000"/>
                    <a:lumOff val="25000"/>
                  </a:schemeClr>
                </a:solidFill>
                <a:latin typeface="微软雅黑" panose="020B0503020204020204" charset="-122"/>
                <a:ea typeface="微软雅黑" panose="020B0503020204020204" charset="-122"/>
              </a:rPr>
              <a:t>The Sequence Alignment / Map format</a:t>
            </a:r>
            <a:r>
              <a:rPr lang="zh-CN" altLang="en-US" sz="1200" dirty="0">
                <a:solidFill>
                  <a:schemeClr val="tx1">
                    <a:lumMod val="75000"/>
                    <a:lumOff val="25000"/>
                  </a:schemeClr>
                </a:solidFill>
                <a:latin typeface="微软雅黑" panose="020B0503020204020204" charset="-122"/>
                <a:ea typeface="微软雅黑" panose="020B0503020204020204" charset="-122"/>
              </a:rPr>
              <a:t>）文件格式，即序列比对文件的格式</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2</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b="1" dirty="0" err="1">
                <a:solidFill>
                  <a:schemeClr val="tx1">
                    <a:lumMod val="75000"/>
                    <a:lumOff val="25000"/>
                  </a:schemeClr>
                </a:solidFill>
                <a:latin typeface="微软雅黑" panose="020B0503020204020204" charset="-122"/>
                <a:ea typeface="微软雅黑" panose="020B0503020204020204" charset="-122"/>
              </a:rPr>
              <a:t>Picards</a:t>
            </a:r>
            <a:r>
              <a:rPr lang="en-US" altLang="zh-CN" sz="1200" b="1" dirty="0">
                <a:solidFill>
                  <a:schemeClr val="tx1">
                    <a:lumMod val="75000"/>
                    <a:lumOff val="25000"/>
                  </a:schemeClr>
                </a:solidFill>
                <a:latin typeface="微软雅黑" panose="020B0503020204020204" charset="-122"/>
                <a:ea typeface="微软雅黑" panose="020B0503020204020204" charset="-122"/>
              </a:rPr>
              <a:t> </a:t>
            </a:r>
            <a:r>
              <a:rPr lang="zh-CN" altLang="en-US" sz="1200" dirty="0">
                <a:solidFill>
                  <a:schemeClr val="tx1">
                    <a:lumMod val="75000"/>
                    <a:lumOff val="25000"/>
                  </a:schemeClr>
                </a:solidFill>
                <a:latin typeface="微软雅黑" panose="020B0503020204020204" charset="-122"/>
                <a:ea typeface="微软雅黑" panose="020B0503020204020204" charset="-122"/>
              </a:rPr>
              <a:t>和</a:t>
            </a:r>
            <a:r>
              <a:rPr lang="en-US" altLang="zh-CN" sz="1200" b="1" dirty="0">
                <a:solidFill>
                  <a:schemeClr val="tx1">
                    <a:lumMod val="75000"/>
                    <a:lumOff val="25000"/>
                  </a:schemeClr>
                </a:solidFill>
                <a:latin typeface="微软雅黑" panose="020B0503020204020204" charset="-122"/>
                <a:ea typeface="微软雅黑" panose="020B0503020204020204" charset="-122"/>
              </a:rPr>
              <a:t>GATK</a:t>
            </a:r>
            <a:r>
              <a:rPr lang="en-US" altLang="zh-CN" sz="1200" dirty="0">
                <a:solidFill>
                  <a:schemeClr val="tx1">
                    <a:lumMod val="75000"/>
                    <a:lumOff val="25000"/>
                  </a:schemeClr>
                </a:solidFill>
                <a:latin typeface="微软雅黑" panose="020B0503020204020204" charset="-122"/>
                <a:ea typeface="微软雅黑" panose="020B0503020204020204" charset="-122"/>
              </a:rPr>
              <a:t> </a:t>
            </a:r>
            <a:r>
              <a:rPr lang="zh-CN" altLang="en-US" sz="1200" dirty="0">
                <a:solidFill>
                  <a:schemeClr val="tx1">
                    <a:lumMod val="75000"/>
                    <a:lumOff val="25000"/>
                  </a:schemeClr>
                </a:solidFill>
                <a:latin typeface="微软雅黑" panose="020B0503020204020204" charset="-122"/>
                <a:ea typeface="微软雅黑" panose="020B0503020204020204" charset="-122"/>
              </a:rPr>
              <a:t>软件包中相应的工具对比对后的</a:t>
            </a:r>
            <a:r>
              <a:rPr lang="en-US" altLang="zh-CN" sz="1200" dirty="0">
                <a:solidFill>
                  <a:schemeClr val="tx1">
                    <a:lumMod val="75000"/>
                    <a:lumOff val="25000"/>
                  </a:schemeClr>
                </a:solidFill>
                <a:latin typeface="微软雅黑" panose="020B0503020204020204" charset="-122"/>
                <a:ea typeface="微软雅黑" panose="020B0503020204020204" charset="-122"/>
              </a:rPr>
              <a:t>bam</a:t>
            </a:r>
            <a:r>
              <a:rPr lang="zh-CN" altLang="en-US" sz="1200" dirty="0">
                <a:solidFill>
                  <a:schemeClr val="tx1">
                    <a:lumMod val="75000"/>
                    <a:lumOff val="25000"/>
                  </a:schemeClr>
                </a:solidFill>
                <a:latin typeface="微软雅黑" panose="020B0503020204020204" charset="-122"/>
                <a:ea typeface="微软雅黑" panose="020B0503020204020204" charset="-122"/>
              </a:rPr>
              <a:t>文件进行一系列的处理，包括</a:t>
            </a:r>
            <a:r>
              <a:rPr lang="zh-CN" altLang="en-US" sz="1200" b="1" dirty="0">
                <a:solidFill>
                  <a:schemeClr val="tx1">
                    <a:lumMod val="75000"/>
                    <a:lumOff val="25000"/>
                  </a:schemeClr>
                </a:solidFill>
                <a:latin typeface="微软雅黑" panose="020B0503020204020204" charset="-122"/>
                <a:ea typeface="微软雅黑" panose="020B0503020204020204" charset="-122"/>
              </a:rPr>
              <a:t>排序、去除其重复序列、</a:t>
            </a:r>
            <a:r>
              <a:rPr lang="en-US" altLang="zh-CN" sz="1200" b="1" dirty="0">
                <a:solidFill>
                  <a:schemeClr val="tx1">
                    <a:lumMod val="75000"/>
                    <a:lumOff val="25000"/>
                  </a:schemeClr>
                </a:solidFill>
                <a:latin typeface="微软雅黑" panose="020B0503020204020204" charset="-122"/>
                <a:ea typeface="微软雅黑" panose="020B0503020204020204" charset="-122"/>
              </a:rPr>
              <a:t>INDEL</a:t>
            </a:r>
            <a:r>
              <a:rPr lang="zh-CN" altLang="en-US" sz="1200" b="1" dirty="0">
                <a:solidFill>
                  <a:schemeClr val="tx1">
                    <a:lumMod val="75000"/>
                    <a:lumOff val="25000"/>
                  </a:schemeClr>
                </a:solidFill>
                <a:latin typeface="微软雅黑" panose="020B0503020204020204" charset="-122"/>
                <a:ea typeface="微软雅黑" panose="020B0503020204020204" charset="-122"/>
              </a:rPr>
              <a:t>附近的</a:t>
            </a:r>
            <a:r>
              <a:rPr lang="en-US" altLang="zh-CN" sz="1200" b="1" dirty="0">
                <a:solidFill>
                  <a:schemeClr val="tx1">
                    <a:lumMod val="75000"/>
                    <a:lumOff val="25000"/>
                  </a:schemeClr>
                </a:solidFill>
                <a:latin typeface="微软雅黑" panose="020B0503020204020204" charset="-122"/>
                <a:ea typeface="微软雅黑" panose="020B0503020204020204" charset="-122"/>
              </a:rPr>
              <a:t>reads</a:t>
            </a:r>
            <a:r>
              <a:rPr lang="zh-CN" altLang="en-US" sz="1200" b="1" dirty="0">
                <a:solidFill>
                  <a:schemeClr val="tx1">
                    <a:lumMod val="75000"/>
                    <a:lumOff val="25000"/>
                  </a:schemeClr>
                </a:solidFill>
                <a:latin typeface="微软雅黑" panose="020B0503020204020204" charset="-122"/>
                <a:ea typeface="微软雅黑" panose="020B0503020204020204" charset="-122"/>
              </a:rPr>
              <a:t>重新比对以及矫正其比对质量</a:t>
            </a:r>
            <a:r>
              <a:rPr lang="zh-CN" altLang="en-US" sz="1200" dirty="0">
                <a:solidFill>
                  <a:schemeClr val="tx1">
                    <a:lumMod val="75000"/>
                    <a:lumOff val="25000"/>
                  </a:schemeClr>
                </a:solidFill>
                <a:latin typeface="微软雅黑" panose="020B0503020204020204" charset="-122"/>
                <a:ea typeface="微软雅黑" panose="020B0503020204020204" charset="-122"/>
              </a:rPr>
              <a:t>等。</a:t>
            </a: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3</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a:solidFill>
                  <a:schemeClr val="tx1">
                    <a:lumMod val="75000"/>
                    <a:lumOff val="25000"/>
                  </a:schemeClr>
                </a:solidFill>
                <a:latin typeface="微软雅黑" panose="020B0503020204020204" charset="-122"/>
                <a:ea typeface="微软雅黑" panose="020B0503020204020204" charset="-122"/>
              </a:rPr>
              <a:t>GATK</a:t>
            </a:r>
            <a:r>
              <a:rPr lang="zh-CN" altLang="en-US" sz="1200" dirty="0">
                <a:solidFill>
                  <a:schemeClr val="tx1">
                    <a:lumMod val="75000"/>
                    <a:lumOff val="25000"/>
                  </a:schemeClr>
                </a:solidFill>
                <a:latin typeface="微软雅黑" panose="020B0503020204020204" charset="-122"/>
                <a:ea typeface="微软雅黑" panose="020B0503020204020204" charset="-122"/>
              </a:rPr>
              <a:t>中的</a:t>
            </a:r>
            <a:r>
              <a:rPr lang="en-US" altLang="zh-CN" sz="1200" b="1" dirty="0" err="1">
                <a:solidFill>
                  <a:schemeClr val="tx1">
                    <a:lumMod val="75000"/>
                    <a:lumOff val="25000"/>
                  </a:schemeClr>
                </a:solidFill>
                <a:latin typeface="微软雅黑" panose="020B0503020204020204" charset="-122"/>
                <a:ea typeface="微软雅黑" panose="020B0503020204020204" charset="-122"/>
              </a:rPr>
              <a:t>UnifiedGenotyper</a:t>
            </a:r>
            <a:r>
              <a:rPr lang="zh-CN" altLang="en-US" sz="1200" dirty="0">
                <a:solidFill>
                  <a:schemeClr val="tx1">
                    <a:lumMod val="75000"/>
                    <a:lumOff val="25000"/>
                  </a:schemeClr>
                </a:solidFill>
                <a:latin typeface="微软雅黑" panose="020B0503020204020204" charset="-122"/>
                <a:ea typeface="微软雅黑" panose="020B0503020204020204" charset="-122"/>
              </a:rPr>
              <a:t>工具获得群体的</a:t>
            </a:r>
            <a:r>
              <a:rPr lang="en-US" altLang="zh-CN" sz="1200" dirty="0">
                <a:solidFill>
                  <a:schemeClr val="tx1">
                    <a:lumMod val="75000"/>
                    <a:lumOff val="25000"/>
                  </a:schemeClr>
                </a:solidFill>
                <a:latin typeface="微软雅黑" panose="020B0503020204020204" charset="-122"/>
                <a:ea typeface="微软雅黑" panose="020B0503020204020204" charset="-122"/>
              </a:rPr>
              <a:t>SNP</a:t>
            </a:r>
            <a:r>
              <a:rPr lang="zh-CN" altLang="en-US" sz="1200" dirty="0">
                <a:solidFill>
                  <a:schemeClr val="tx1">
                    <a:lumMod val="75000"/>
                    <a:lumOff val="25000"/>
                  </a:schemeClr>
                </a:solidFill>
                <a:latin typeface="微软雅黑" panose="020B0503020204020204" charset="-122"/>
                <a:ea typeface="微软雅黑" panose="020B0503020204020204" charset="-122"/>
              </a:rPr>
              <a:t>，并使用</a:t>
            </a:r>
            <a:r>
              <a:rPr lang="en-US" altLang="zh-CN" sz="1200" b="1" dirty="0" err="1">
                <a:solidFill>
                  <a:schemeClr val="tx1">
                    <a:lumMod val="75000"/>
                    <a:lumOff val="25000"/>
                  </a:schemeClr>
                </a:solidFill>
                <a:latin typeface="微软雅黑" panose="020B0503020204020204" charset="-122"/>
                <a:ea typeface="微软雅黑" panose="020B0503020204020204" charset="-122"/>
              </a:rPr>
              <a:t>VariantFiltration</a:t>
            </a:r>
            <a:r>
              <a:rPr lang="zh-CN" altLang="en-US" sz="1200" dirty="0">
                <a:solidFill>
                  <a:schemeClr val="tx1">
                    <a:lumMod val="75000"/>
                    <a:lumOff val="25000"/>
                  </a:schemeClr>
                </a:solidFill>
                <a:latin typeface="微软雅黑" panose="020B0503020204020204" charset="-122"/>
                <a:ea typeface="微软雅黑" panose="020B0503020204020204" charset="-122"/>
              </a:rPr>
              <a:t>对</a:t>
            </a:r>
            <a:r>
              <a:rPr lang="en-US" altLang="zh-CN" sz="1200" dirty="0">
                <a:solidFill>
                  <a:schemeClr val="tx1">
                    <a:lumMod val="75000"/>
                    <a:lumOff val="25000"/>
                  </a:schemeClr>
                </a:solidFill>
                <a:latin typeface="微软雅黑" panose="020B0503020204020204" charset="-122"/>
                <a:ea typeface="微软雅黑" panose="020B0503020204020204" charset="-122"/>
              </a:rPr>
              <a:t>SNP </a:t>
            </a:r>
            <a:r>
              <a:rPr lang="zh-CN" altLang="en-US" sz="1200" dirty="0">
                <a:solidFill>
                  <a:schemeClr val="tx1">
                    <a:lumMod val="75000"/>
                    <a:lumOff val="25000"/>
                  </a:schemeClr>
                </a:solidFill>
                <a:latin typeface="微软雅黑" panose="020B0503020204020204" charset="-122"/>
                <a:ea typeface="微软雅黑" panose="020B0503020204020204" charset="-122"/>
              </a:rPr>
              <a:t>进行过滤</a:t>
            </a:r>
            <a:endParaRPr lang="en-US" altLang="zh-CN" sz="1200" dirty="0">
              <a:solidFill>
                <a:schemeClr val="tx1">
                  <a:lumMod val="75000"/>
                  <a:lumOff val="25000"/>
                </a:schemeClr>
              </a:solidFill>
              <a:latin typeface="微软雅黑" panose="020B0503020204020204" charset="-122"/>
              <a:ea typeface="微软雅黑" panose="020B0503020204020204" charset="-122"/>
            </a:endParaRPr>
          </a:p>
          <a:p>
            <a:pPr>
              <a:lnSpc>
                <a:spcPct val="150000"/>
              </a:lnSpc>
            </a:pPr>
            <a:r>
              <a:rPr lang="en-US" altLang="zh-CN" sz="1200" dirty="0">
                <a:solidFill>
                  <a:schemeClr val="tx1">
                    <a:lumMod val="75000"/>
                    <a:lumOff val="25000"/>
                  </a:schemeClr>
                </a:solidFill>
                <a:latin typeface="微软雅黑" panose="020B0503020204020204" charset="-122"/>
                <a:ea typeface="微软雅黑" panose="020B0503020204020204" charset="-122"/>
              </a:rPr>
              <a:t>4</a:t>
            </a:r>
            <a:r>
              <a:rPr lang="zh-CN" altLang="en-US" sz="1200" dirty="0">
                <a:solidFill>
                  <a:schemeClr val="tx1">
                    <a:lumMod val="75000"/>
                    <a:lumOff val="25000"/>
                  </a:schemeClr>
                </a:solidFill>
                <a:latin typeface="微软雅黑" panose="020B0503020204020204" charset="-122"/>
                <a:ea typeface="微软雅黑" panose="020B0503020204020204" charset="-122"/>
              </a:rPr>
              <a:t>、分群处理，</a:t>
            </a:r>
            <a:r>
              <a:rPr lang="en-US" altLang="zh-CN" sz="1200" dirty="0" err="1">
                <a:solidFill>
                  <a:schemeClr val="tx1">
                    <a:lumMod val="75000"/>
                    <a:lumOff val="25000"/>
                  </a:schemeClr>
                </a:solidFill>
                <a:latin typeface="微软雅黑" panose="020B0503020204020204" charset="-122"/>
                <a:ea typeface="微软雅黑" panose="020B0503020204020204" charset="-122"/>
              </a:rPr>
              <a:t>vcf</a:t>
            </a:r>
            <a:r>
              <a:rPr lang="zh-CN" altLang="en-US" sz="1200" dirty="0">
                <a:solidFill>
                  <a:schemeClr val="tx1">
                    <a:lumMod val="75000"/>
                    <a:lumOff val="25000"/>
                  </a:schemeClr>
                </a:solidFill>
                <a:latin typeface="微软雅黑" panose="020B0503020204020204" charset="-122"/>
                <a:ea typeface="微软雅黑" panose="020B0503020204020204" charset="-122"/>
              </a:rPr>
              <a:t>文件按照群体与染色体进行拆分</a:t>
            </a:r>
          </a:p>
        </p:txBody>
      </p:sp>
      <p:sp>
        <p:nvSpPr>
          <p:cNvPr id="24" name="矩形 23"/>
          <p:cNvSpPr/>
          <p:nvPr/>
        </p:nvSpPr>
        <p:spPr>
          <a:xfrm>
            <a:off x="1356937" y="102471"/>
            <a:ext cx="6267165" cy="707886"/>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数据比对、注释、格式变换 ：</a:t>
            </a:r>
            <a:r>
              <a:rPr lang="en-US" altLang="zh-CN" sz="2000" dirty="0">
                <a:solidFill>
                  <a:schemeClr val="bg1"/>
                </a:solidFill>
                <a:latin typeface="方正小标宋简体" panose="02000000000000000000" pitchFamily="2" charset="-122"/>
                <a:ea typeface="方正小标宋简体" panose="02000000000000000000" pitchFamily="2" charset="-122"/>
              </a:rPr>
              <a:t>FASTQ -&gt;SAM -&gt; VCF</a:t>
            </a:r>
          </a:p>
          <a:p>
            <a:endParaRPr lang="zh-CN" altLang="en-US" sz="2000" dirty="0">
              <a:solidFill>
                <a:schemeClr val="bg1"/>
              </a:solidFill>
              <a:latin typeface="方正小标宋简体" panose="02000000000000000000" pitchFamily="2" charset="-122"/>
              <a:ea typeface="方正小标宋简体" panose="02000000000000000000" pitchFamily="2" charset="-122"/>
            </a:endParaRPr>
          </a:p>
        </p:txBody>
      </p:sp>
      <p:sp>
        <p:nvSpPr>
          <p:cNvPr id="43" name="矩形 42"/>
          <p:cNvSpPr/>
          <p:nvPr/>
        </p:nvSpPr>
        <p:spPr>
          <a:xfrm>
            <a:off x="1846779" y="1339374"/>
            <a:ext cx="3877985" cy="369332"/>
          </a:xfrm>
          <a:prstGeom prst="rect">
            <a:avLst/>
          </a:prstGeom>
        </p:spPr>
        <p:txBody>
          <a:bodyPr wrap="none">
            <a:spAutoFit/>
          </a:bodyPr>
          <a:lstStyle/>
          <a:p>
            <a:r>
              <a:rPr lang="zh-CN" altLang="en-US" dirty="0">
                <a:solidFill>
                  <a:srgbClr val="002147"/>
                </a:solidFill>
                <a:latin typeface="方正小标宋简体" panose="02000000000000000000" pitchFamily="2" charset="-122"/>
                <a:ea typeface="方正小标宋简体" panose="02000000000000000000" pitchFamily="2" charset="-122"/>
              </a:rPr>
              <a:t>基因组比对、变异位点获取以及注释</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20" name="图片 19">
            <a:extLst>
              <a:ext uri="{FF2B5EF4-FFF2-40B4-BE49-F238E27FC236}">
                <a16:creationId xmlns:a16="http://schemas.microsoft.com/office/drawing/2014/main" id="{CF7518F2-C494-40E9-9696-B9778E3DB38B}"/>
              </a:ext>
            </a:extLst>
          </p:cNvPr>
          <p:cNvPicPr>
            <a:picLocks noChangeAspect="1"/>
          </p:cNvPicPr>
          <p:nvPr/>
        </p:nvPicPr>
        <p:blipFill>
          <a:blip r:embed="rId3"/>
          <a:stretch>
            <a:fillRect/>
          </a:stretch>
        </p:blipFill>
        <p:spPr>
          <a:xfrm>
            <a:off x="1520217" y="4380331"/>
            <a:ext cx="7304869" cy="1675679"/>
          </a:xfrm>
          <a:prstGeom prst="rect">
            <a:avLst/>
          </a:prstGeom>
        </p:spPr>
      </p:pic>
    </p:spTree>
    <p:extLst>
      <p:ext uri="{BB962C8B-B14F-4D97-AF65-F5344CB8AC3E}">
        <p14:creationId xmlns:p14="http://schemas.microsoft.com/office/powerpoint/2010/main" val="4277799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3148497"/>
            <a:ext cx="1097281" cy="364604"/>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572602" cy="1167692"/>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在给定的染色体区域内，基因间突变，内含子，基因上游区域，非编码</a:t>
            </a:r>
            <a:r>
              <a:rPr lang="en-US" altLang="zh-CN" sz="1200" dirty="0">
                <a:solidFill>
                  <a:schemeClr val="tx1">
                    <a:lumMod val="75000"/>
                    <a:lumOff val="25000"/>
                  </a:schemeClr>
                </a:solidFill>
                <a:latin typeface="微软雅黑" panose="020B0503020204020204" charset="-122"/>
                <a:ea typeface="微软雅黑" panose="020B0503020204020204" charset="-122"/>
              </a:rPr>
              <a:t>RNA</a:t>
            </a:r>
            <a:r>
              <a:rPr lang="zh-CN" altLang="en-US" sz="1200" dirty="0">
                <a:solidFill>
                  <a:schemeClr val="tx1">
                    <a:lumMod val="75000"/>
                    <a:lumOff val="25000"/>
                  </a:schemeClr>
                </a:solidFill>
                <a:latin typeface="微软雅黑" panose="020B0503020204020204" charset="-122"/>
                <a:ea typeface="微软雅黑" panose="020B0503020204020204" charset="-122"/>
              </a:rPr>
              <a:t>，外显子和开放阅读框中发生的</a:t>
            </a:r>
            <a:r>
              <a:rPr lang="en-US" altLang="zh-CN" sz="1200" dirty="0">
                <a:solidFill>
                  <a:schemeClr val="tx1">
                    <a:lumMod val="75000"/>
                    <a:lumOff val="25000"/>
                  </a:schemeClr>
                </a:solidFill>
                <a:latin typeface="微软雅黑" panose="020B0503020204020204" charset="-122"/>
                <a:ea typeface="微软雅黑" panose="020B0503020204020204" charset="-122"/>
              </a:rPr>
              <a:t>SNP</a:t>
            </a:r>
            <a:r>
              <a:rPr lang="zh-CN" altLang="en-US" sz="1200" dirty="0">
                <a:solidFill>
                  <a:schemeClr val="tx1">
                    <a:lumMod val="75000"/>
                    <a:lumOff val="25000"/>
                  </a:schemeClr>
                </a:solidFill>
                <a:latin typeface="微软雅黑" panose="020B0503020204020204" charset="-122"/>
                <a:ea typeface="微软雅黑" panose="020B0503020204020204" charset="-122"/>
              </a:rPr>
              <a:t>数目分别为</a:t>
            </a:r>
            <a:r>
              <a:rPr lang="en-US" altLang="zh-CN" sz="1200" dirty="0">
                <a:solidFill>
                  <a:schemeClr val="tx1">
                    <a:lumMod val="75000"/>
                    <a:lumOff val="25000"/>
                  </a:schemeClr>
                </a:solidFill>
                <a:latin typeface="微软雅黑" panose="020B0503020204020204" charset="-122"/>
                <a:ea typeface="微软雅黑" panose="020B0503020204020204" charset="-122"/>
              </a:rPr>
              <a:t>9112159,7584082,552045,488986,287323</a:t>
            </a:r>
            <a:r>
              <a:rPr lang="zh-CN" altLang="en-US" sz="1200" dirty="0">
                <a:solidFill>
                  <a:schemeClr val="tx1">
                    <a:lumMod val="75000"/>
                    <a:lumOff val="25000"/>
                  </a:schemeClr>
                </a:solidFill>
                <a:latin typeface="微软雅黑" panose="020B0503020204020204" charset="-122"/>
                <a:ea typeface="微软雅黑" panose="020B0503020204020204" charset="-122"/>
              </a:rPr>
              <a:t>和</a:t>
            </a:r>
            <a:r>
              <a:rPr lang="en-US" altLang="zh-CN" sz="1200" dirty="0">
                <a:solidFill>
                  <a:schemeClr val="tx1">
                    <a:lumMod val="75000"/>
                    <a:lumOff val="25000"/>
                  </a:schemeClr>
                </a:solidFill>
                <a:latin typeface="微软雅黑" panose="020B0503020204020204" charset="-122"/>
                <a:ea typeface="微软雅黑" panose="020B0503020204020204" charset="-122"/>
              </a:rPr>
              <a:t>52759</a:t>
            </a:r>
            <a:r>
              <a:rPr lang="zh-CN" altLang="en-US" sz="1200" dirty="0">
                <a:solidFill>
                  <a:schemeClr val="tx1">
                    <a:lumMod val="75000"/>
                    <a:lumOff val="25000"/>
                  </a:schemeClr>
                </a:solidFill>
                <a:latin typeface="微软雅黑" panose="020B0503020204020204" charset="-122"/>
                <a:ea typeface="微软雅黑" panose="020B0503020204020204" charset="-122"/>
              </a:rPr>
              <a:t>。</a:t>
            </a:r>
            <a:r>
              <a:rPr lang="en-US" altLang="zh-CN" sz="1200" dirty="0">
                <a:solidFill>
                  <a:schemeClr val="tx1">
                    <a:lumMod val="75000"/>
                    <a:lumOff val="25000"/>
                  </a:schemeClr>
                </a:solidFill>
                <a:latin typeface="微软雅黑" panose="020B0503020204020204" charset="-122"/>
                <a:ea typeface="微软雅黑" panose="020B0503020204020204" charset="-122"/>
              </a:rPr>
              <a:t>SNP</a:t>
            </a:r>
            <a:r>
              <a:rPr lang="zh-CN" altLang="en-US" sz="1200" dirty="0">
                <a:solidFill>
                  <a:schemeClr val="tx1">
                    <a:lumMod val="75000"/>
                    <a:lumOff val="25000"/>
                  </a:schemeClr>
                </a:solidFill>
                <a:latin typeface="微软雅黑" panose="020B0503020204020204" charset="-122"/>
                <a:ea typeface="微软雅黑" panose="020B0503020204020204" charset="-122"/>
              </a:rPr>
              <a:t>的功能注释蛋白质编码区鉴定出非同义替代的</a:t>
            </a:r>
            <a:r>
              <a:rPr lang="en-US" altLang="zh-CN" sz="1200" dirty="0">
                <a:solidFill>
                  <a:schemeClr val="tx1">
                    <a:lumMod val="75000"/>
                    <a:lumOff val="25000"/>
                  </a:schemeClr>
                </a:solidFill>
                <a:latin typeface="微软雅黑" panose="020B0503020204020204" charset="-122"/>
                <a:ea typeface="微软雅黑" panose="020B0503020204020204" charset="-122"/>
              </a:rPr>
              <a:t>85706</a:t>
            </a:r>
            <a:r>
              <a:rPr lang="zh-CN" altLang="en-US" sz="1200" dirty="0">
                <a:solidFill>
                  <a:schemeClr val="tx1">
                    <a:lumMod val="75000"/>
                    <a:lumOff val="25000"/>
                  </a:schemeClr>
                </a:solidFill>
                <a:latin typeface="微软雅黑" panose="020B0503020204020204" charset="-122"/>
                <a:ea typeface="微软雅黑" panose="020B0503020204020204" charset="-122"/>
              </a:rPr>
              <a:t>和同义替代的</a:t>
            </a:r>
            <a:r>
              <a:rPr lang="en-US" altLang="zh-CN" sz="1200" dirty="0">
                <a:solidFill>
                  <a:schemeClr val="tx1">
                    <a:lumMod val="75000"/>
                    <a:lumOff val="25000"/>
                  </a:schemeClr>
                </a:solidFill>
                <a:latin typeface="微软雅黑" panose="020B0503020204020204" charset="-122"/>
                <a:ea typeface="微软雅黑" panose="020B0503020204020204" charset="-122"/>
              </a:rPr>
              <a:t>200747</a:t>
            </a:r>
            <a:r>
              <a:rPr lang="zh-CN" altLang="en-US" sz="1200" dirty="0">
                <a:solidFill>
                  <a:schemeClr val="tx1">
                    <a:lumMod val="75000"/>
                    <a:lumOff val="25000"/>
                  </a:schemeClr>
                </a:solidFill>
                <a:latin typeface="微软雅黑" panose="020B0503020204020204" charset="-122"/>
                <a:ea typeface="微软雅黑" panose="020B0503020204020204" charset="-122"/>
              </a:rPr>
              <a:t>，其中</a:t>
            </a:r>
            <a:r>
              <a:rPr lang="en-US" altLang="zh-CN" sz="1200" dirty="0">
                <a:solidFill>
                  <a:schemeClr val="tx1">
                    <a:lumMod val="75000"/>
                    <a:lumOff val="25000"/>
                  </a:schemeClr>
                </a:solidFill>
                <a:latin typeface="微软雅黑" panose="020B0503020204020204" charset="-122"/>
                <a:ea typeface="微软雅黑" panose="020B0503020204020204" charset="-122"/>
              </a:rPr>
              <a:t>870</a:t>
            </a:r>
            <a:r>
              <a:rPr lang="zh-CN" altLang="en-US" sz="1200" dirty="0">
                <a:solidFill>
                  <a:schemeClr val="tx1">
                    <a:lumMod val="75000"/>
                    <a:lumOff val="25000"/>
                  </a:schemeClr>
                </a:solidFill>
                <a:latin typeface="微软雅黑" panose="020B0503020204020204" charset="-122"/>
                <a:ea typeface="微软雅黑" panose="020B0503020204020204" charset="-122"/>
              </a:rPr>
              <a:t>个</a:t>
            </a:r>
            <a:r>
              <a:rPr lang="en-US" altLang="zh-CN" sz="1200" dirty="0">
                <a:solidFill>
                  <a:schemeClr val="tx1">
                    <a:lumMod val="75000"/>
                    <a:lumOff val="25000"/>
                  </a:schemeClr>
                </a:solidFill>
                <a:latin typeface="微软雅黑" panose="020B0503020204020204" charset="-122"/>
                <a:ea typeface="微软雅黑" panose="020B0503020204020204" charset="-122"/>
              </a:rPr>
              <a:t>SNP</a:t>
            </a:r>
            <a:r>
              <a:rPr lang="zh-CN" altLang="en-US" sz="1200" dirty="0">
                <a:solidFill>
                  <a:schemeClr val="tx1">
                    <a:lumMod val="75000"/>
                    <a:lumOff val="25000"/>
                  </a:schemeClr>
                </a:solidFill>
                <a:latin typeface="微软雅黑" panose="020B0503020204020204" charset="-122"/>
                <a:ea typeface="微软雅黑" panose="020B0503020204020204" charset="-122"/>
              </a:rPr>
              <a:t>导致终止密码子获得或丧失。</a:t>
            </a:r>
          </a:p>
        </p:txBody>
      </p:sp>
      <p:sp>
        <p:nvSpPr>
          <p:cNvPr id="24" name="矩形 23"/>
          <p:cNvSpPr/>
          <p:nvPr/>
        </p:nvSpPr>
        <p:spPr>
          <a:xfrm>
            <a:off x="1356937" y="102471"/>
            <a:ext cx="6267165" cy="707886"/>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数据比对、注释、格式变换 ：</a:t>
            </a:r>
            <a:r>
              <a:rPr lang="en-US" altLang="zh-CN" sz="2000" dirty="0">
                <a:solidFill>
                  <a:schemeClr val="bg1"/>
                </a:solidFill>
                <a:latin typeface="方正小标宋简体" panose="02000000000000000000" pitchFamily="2" charset="-122"/>
                <a:ea typeface="方正小标宋简体" panose="02000000000000000000" pitchFamily="2" charset="-122"/>
              </a:rPr>
              <a:t>FASTQ -&gt;SAM -&gt; VCF</a:t>
            </a:r>
          </a:p>
          <a:p>
            <a:endParaRPr lang="zh-CN" altLang="en-US" sz="2000" dirty="0">
              <a:solidFill>
                <a:schemeClr val="bg1"/>
              </a:solidFill>
              <a:latin typeface="方正小标宋简体" panose="02000000000000000000" pitchFamily="2" charset="-122"/>
              <a:ea typeface="方正小标宋简体" panose="02000000000000000000" pitchFamily="2" charset="-122"/>
            </a:endParaRPr>
          </a:p>
        </p:txBody>
      </p:sp>
      <p:sp>
        <p:nvSpPr>
          <p:cNvPr id="43" name="矩形 42"/>
          <p:cNvSpPr/>
          <p:nvPr/>
        </p:nvSpPr>
        <p:spPr>
          <a:xfrm>
            <a:off x="1846779" y="1339374"/>
            <a:ext cx="3223959" cy="369332"/>
          </a:xfrm>
          <a:prstGeom prst="rect">
            <a:avLst/>
          </a:prstGeom>
        </p:spPr>
        <p:txBody>
          <a:bodyPr wrap="none">
            <a:spAutoFit/>
          </a:bodyPr>
          <a:lstStyle/>
          <a:p>
            <a:r>
              <a:rPr lang="en-US" altLang="zh-CN" dirty="0">
                <a:solidFill>
                  <a:srgbClr val="002147"/>
                </a:solidFill>
                <a:latin typeface="方正小标宋简体" panose="02000000000000000000" pitchFamily="2" charset="-122"/>
                <a:ea typeface="方正小标宋简体" panose="02000000000000000000" pitchFamily="2" charset="-122"/>
              </a:rPr>
              <a:t>24</a:t>
            </a:r>
            <a:r>
              <a:rPr lang="zh-CN" altLang="en-US" dirty="0">
                <a:solidFill>
                  <a:srgbClr val="002147"/>
                </a:solidFill>
                <a:latin typeface="方正小标宋简体" panose="02000000000000000000" pitchFamily="2" charset="-122"/>
                <a:ea typeface="方正小标宋简体" panose="02000000000000000000" pitchFamily="2" charset="-122"/>
              </a:rPr>
              <a:t>只家鸡变异类型的注释结果</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3" name="图片 2">
            <a:extLst>
              <a:ext uri="{FF2B5EF4-FFF2-40B4-BE49-F238E27FC236}">
                <a16:creationId xmlns:a16="http://schemas.microsoft.com/office/drawing/2014/main" id="{EEEE2C44-53EE-4326-8685-231014F8843F}"/>
              </a:ext>
            </a:extLst>
          </p:cNvPr>
          <p:cNvPicPr>
            <a:picLocks noChangeAspect="1"/>
          </p:cNvPicPr>
          <p:nvPr/>
        </p:nvPicPr>
        <p:blipFill>
          <a:blip r:embed="rId3"/>
          <a:stretch>
            <a:fillRect/>
          </a:stretch>
        </p:blipFill>
        <p:spPr>
          <a:xfrm>
            <a:off x="1526403" y="3481388"/>
            <a:ext cx="7279973" cy="2798642"/>
          </a:xfrm>
          <a:prstGeom prst="rect">
            <a:avLst/>
          </a:prstGeom>
        </p:spPr>
      </p:pic>
    </p:spTree>
    <p:extLst>
      <p:ext uri="{BB962C8B-B14F-4D97-AF65-F5344CB8AC3E}">
        <p14:creationId xmlns:p14="http://schemas.microsoft.com/office/powerpoint/2010/main" val="1123254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097281" y="0"/>
            <a:ext cx="8046720" cy="6858000"/>
          </a:xfrm>
          <a:prstGeom prst="rect">
            <a:avLst/>
          </a:prstGeom>
          <a:solidFill>
            <a:schemeClr val="bg1"/>
          </a:solidFill>
          <a:ln>
            <a:noFill/>
          </a:ln>
          <a:effectLst>
            <a:outerShdw blurRad="241300" dist="38100" dir="10800000" algn="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7281" y="-1"/>
            <a:ext cx="8046720" cy="605055"/>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449071" y="912328"/>
            <a:ext cx="7399019" cy="560086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42545" y="3148497"/>
            <a:ext cx="1097281" cy="364604"/>
          </a:xfrm>
          <a:prstGeom prst="rect">
            <a:avLst/>
          </a:prstGeom>
          <a:solidFill>
            <a:srgbClr val="00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 Box 231"/>
          <p:cNvSpPr txBox="1">
            <a:spLocks noChangeArrowheads="1"/>
          </p:cNvSpPr>
          <p:nvPr/>
        </p:nvSpPr>
        <p:spPr bwMode="gray">
          <a:xfrm>
            <a:off x="38836" y="3246502"/>
            <a:ext cx="9012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2</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、数据处理</a:t>
            </a:r>
          </a:p>
        </p:txBody>
      </p:sp>
      <p:sp>
        <p:nvSpPr>
          <p:cNvPr id="9" name="Text Box 236"/>
          <p:cNvSpPr txBox="1">
            <a:spLocks noChangeArrowheads="1"/>
          </p:cNvSpPr>
          <p:nvPr/>
        </p:nvSpPr>
        <p:spPr bwMode="gray">
          <a:xfrm>
            <a:off x="68433" y="1883809"/>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实验流程</a:t>
            </a:r>
          </a:p>
        </p:txBody>
      </p:sp>
      <p:sp>
        <p:nvSpPr>
          <p:cNvPr id="10" name="Text Box 241"/>
          <p:cNvSpPr txBox="1">
            <a:spLocks noChangeArrowheads="1"/>
          </p:cNvSpPr>
          <p:nvPr/>
        </p:nvSpPr>
        <p:spPr bwMode="gray">
          <a:xfrm>
            <a:off x="68433" y="2364742"/>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研究方法与结果</a:t>
            </a:r>
          </a:p>
        </p:txBody>
      </p:sp>
      <p:sp>
        <p:nvSpPr>
          <p:cNvPr id="12" name="Text Box 251"/>
          <p:cNvSpPr txBox="1">
            <a:spLocks noChangeArrowheads="1"/>
          </p:cNvSpPr>
          <p:nvPr/>
        </p:nvSpPr>
        <p:spPr bwMode="gray">
          <a:xfrm>
            <a:off x="38836" y="487607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结论与展望</a:t>
            </a:r>
          </a:p>
        </p:txBody>
      </p:sp>
      <p:sp>
        <p:nvSpPr>
          <p:cNvPr id="13" name="Text Box 231"/>
          <p:cNvSpPr txBox="1">
            <a:spLocks noChangeArrowheads="1"/>
          </p:cNvSpPr>
          <p:nvPr/>
        </p:nvSpPr>
        <p:spPr bwMode="gray">
          <a:xfrm>
            <a:off x="140628" y="1311436"/>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研究背景</a:t>
            </a:r>
          </a:p>
        </p:txBody>
      </p:sp>
      <p:sp>
        <p:nvSpPr>
          <p:cNvPr id="39" name="矩形 38"/>
          <p:cNvSpPr/>
          <p:nvPr/>
        </p:nvSpPr>
        <p:spPr>
          <a:xfrm>
            <a:off x="1846779" y="1781278"/>
            <a:ext cx="6572602" cy="613694"/>
          </a:xfrm>
          <a:prstGeom prst="rect">
            <a:avLst/>
          </a:prstGeom>
        </p:spPr>
        <p:txBody>
          <a:bodyPr wrap="square">
            <a:spAutoFit/>
          </a:bodyPr>
          <a:lstStyle/>
          <a:p>
            <a:pPr>
              <a:lnSpc>
                <a:spcPct val="150000"/>
              </a:lnSpc>
            </a:pPr>
            <a:r>
              <a:rPr lang="zh-CN" altLang="en-US" sz="1200" dirty="0">
                <a:solidFill>
                  <a:schemeClr val="tx1">
                    <a:lumMod val="75000"/>
                    <a:lumOff val="25000"/>
                  </a:schemeClr>
                </a:solidFill>
                <a:latin typeface="微软雅黑" panose="020B0503020204020204" charset="-122"/>
                <a:ea typeface="微软雅黑" panose="020B0503020204020204" charset="-122"/>
              </a:rPr>
              <a:t>大部分的常染色体都具有较高的变异程度，特别是</a:t>
            </a:r>
            <a:r>
              <a:rPr lang="en-US" altLang="zh-CN" sz="1200" dirty="0">
                <a:solidFill>
                  <a:schemeClr val="tx1">
                    <a:lumMod val="75000"/>
                    <a:lumOff val="25000"/>
                  </a:schemeClr>
                </a:solidFill>
                <a:latin typeface="微软雅黑" panose="020B0503020204020204" charset="-122"/>
                <a:ea typeface="微软雅黑" panose="020B0503020204020204" charset="-122"/>
              </a:rPr>
              <a:t>1~15</a:t>
            </a:r>
            <a:r>
              <a:rPr lang="zh-CN" altLang="en-US" sz="1200" dirty="0">
                <a:solidFill>
                  <a:schemeClr val="tx1">
                    <a:lumMod val="75000"/>
                    <a:lumOff val="25000"/>
                  </a:schemeClr>
                </a:solidFill>
                <a:latin typeface="微软雅黑" panose="020B0503020204020204" charset="-122"/>
                <a:ea typeface="微软雅黑" panose="020B0503020204020204" charset="-122"/>
              </a:rPr>
              <a:t>号染色体；性染色体变异数较少，因此在剩余部分的分析中，我们将考虑这一点。</a:t>
            </a:r>
          </a:p>
        </p:txBody>
      </p:sp>
      <p:sp>
        <p:nvSpPr>
          <p:cNvPr id="24" name="矩形 23"/>
          <p:cNvSpPr/>
          <p:nvPr/>
        </p:nvSpPr>
        <p:spPr>
          <a:xfrm>
            <a:off x="1356937" y="102471"/>
            <a:ext cx="6267165" cy="707886"/>
          </a:xfrm>
          <a:prstGeom prst="rect">
            <a:avLst/>
          </a:prstGeom>
        </p:spPr>
        <p:txBody>
          <a:bodyPr wrap="none">
            <a:spAutoFit/>
          </a:bodyPr>
          <a:lstStyle/>
          <a:p>
            <a:r>
              <a:rPr lang="zh-CN" altLang="en-US" sz="2000" dirty="0">
                <a:solidFill>
                  <a:schemeClr val="bg1"/>
                </a:solidFill>
                <a:latin typeface="方正小标宋简体" panose="02000000000000000000" pitchFamily="2" charset="-122"/>
                <a:ea typeface="方正小标宋简体" panose="02000000000000000000" pitchFamily="2" charset="-122"/>
              </a:rPr>
              <a:t>数据比对、注释、格式变换 ：</a:t>
            </a:r>
            <a:r>
              <a:rPr lang="en-US" altLang="zh-CN" sz="2000" dirty="0">
                <a:solidFill>
                  <a:schemeClr val="bg1"/>
                </a:solidFill>
                <a:latin typeface="方正小标宋简体" panose="02000000000000000000" pitchFamily="2" charset="-122"/>
                <a:ea typeface="方正小标宋简体" panose="02000000000000000000" pitchFamily="2" charset="-122"/>
              </a:rPr>
              <a:t>FASTQ -&gt;SAM -&gt; VCF</a:t>
            </a:r>
          </a:p>
          <a:p>
            <a:endParaRPr lang="zh-CN" altLang="en-US" sz="2000" dirty="0">
              <a:solidFill>
                <a:schemeClr val="bg1"/>
              </a:solidFill>
              <a:latin typeface="方正小标宋简体" panose="02000000000000000000" pitchFamily="2" charset="-122"/>
              <a:ea typeface="方正小标宋简体" panose="02000000000000000000" pitchFamily="2" charset="-122"/>
            </a:endParaRPr>
          </a:p>
        </p:txBody>
      </p:sp>
      <p:sp>
        <p:nvSpPr>
          <p:cNvPr id="43" name="矩形 42"/>
          <p:cNvSpPr/>
          <p:nvPr/>
        </p:nvSpPr>
        <p:spPr>
          <a:xfrm>
            <a:off x="1846779" y="1339374"/>
            <a:ext cx="4147289" cy="369332"/>
          </a:xfrm>
          <a:prstGeom prst="rect">
            <a:avLst/>
          </a:prstGeom>
        </p:spPr>
        <p:txBody>
          <a:bodyPr wrap="none">
            <a:spAutoFit/>
          </a:bodyPr>
          <a:lstStyle/>
          <a:p>
            <a:r>
              <a:rPr lang="en-US" altLang="zh-CN" dirty="0">
                <a:solidFill>
                  <a:srgbClr val="002147"/>
                </a:solidFill>
                <a:latin typeface="方正小标宋简体" panose="02000000000000000000" pitchFamily="2" charset="-122"/>
                <a:ea typeface="方正小标宋简体" panose="02000000000000000000" pitchFamily="2" charset="-122"/>
              </a:rPr>
              <a:t>24</a:t>
            </a:r>
            <a:r>
              <a:rPr lang="zh-CN" altLang="en-US" dirty="0">
                <a:solidFill>
                  <a:srgbClr val="002147"/>
                </a:solidFill>
                <a:latin typeface="方正小标宋简体" panose="02000000000000000000" pitchFamily="2" charset="-122"/>
                <a:ea typeface="方正小标宋简体" panose="02000000000000000000" pitchFamily="2" charset="-122"/>
              </a:rPr>
              <a:t>只家鸡的染色体基因密度变异箱线图</a:t>
            </a:r>
          </a:p>
        </p:txBody>
      </p:sp>
      <p:sp>
        <p:nvSpPr>
          <p:cNvPr id="47" name="Line 34"/>
          <p:cNvSpPr>
            <a:spLocks noChangeShapeType="1"/>
          </p:cNvSpPr>
          <p:nvPr/>
        </p:nvSpPr>
        <p:spPr bwMode="auto">
          <a:xfrm>
            <a:off x="1952691" y="1708706"/>
            <a:ext cx="6392504" cy="0"/>
          </a:xfrm>
          <a:prstGeom prst="line">
            <a:avLst/>
          </a:prstGeom>
          <a:noFill/>
          <a:ln w="9525">
            <a:solidFill>
              <a:schemeClr val="bg1">
                <a:lumMod val="8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endParaRPr>
          </a:p>
        </p:txBody>
      </p:sp>
      <p:sp>
        <p:nvSpPr>
          <p:cNvPr id="2" name="Text Box 241"/>
          <p:cNvSpPr txBox="1">
            <a:spLocks noChangeArrowheads="1"/>
          </p:cNvSpPr>
          <p:nvPr/>
        </p:nvSpPr>
        <p:spPr bwMode="gray">
          <a:xfrm>
            <a:off x="37725" y="2888680"/>
            <a:ext cx="1029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1</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、数据预处理</a:t>
            </a:r>
          </a:p>
        </p:txBody>
      </p:sp>
      <p:sp>
        <p:nvSpPr>
          <p:cNvPr id="16" name="Text Box 231">
            <a:extLst>
              <a:ext uri="{FF2B5EF4-FFF2-40B4-BE49-F238E27FC236}">
                <a16:creationId xmlns:a16="http://schemas.microsoft.com/office/drawing/2014/main" id="{056420B7-61E7-4302-BC23-9E4DBC73BED9}"/>
              </a:ext>
            </a:extLst>
          </p:cNvPr>
          <p:cNvSpPr txBox="1">
            <a:spLocks noChangeArrowheads="1"/>
          </p:cNvSpPr>
          <p:nvPr/>
        </p:nvSpPr>
        <p:spPr bwMode="gray">
          <a:xfrm>
            <a:off x="66660" y="3604324"/>
            <a:ext cx="9012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3</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、全基因组选择性清除分析</a:t>
            </a:r>
          </a:p>
        </p:txBody>
      </p:sp>
      <p:sp>
        <p:nvSpPr>
          <p:cNvPr id="17" name="Text Box 231">
            <a:extLst>
              <a:ext uri="{FF2B5EF4-FFF2-40B4-BE49-F238E27FC236}">
                <a16:creationId xmlns:a16="http://schemas.microsoft.com/office/drawing/2014/main" id="{8BB35988-F722-49C0-8717-F46E54D0ABED}"/>
              </a:ext>
            </a:extLst>
          </p:cNvPr>
          <p:cNvSpPr txBox="1">
            <a:spLocks noChangeArrowheads="1"/>
          </p:cNvSpPr>
          <p:nvPr/>
        </p:nvSpPr>
        <p:spPr bwMode="gray">
          <a:xfrm>
            <a:off x="66660" y="4198250"/>
            <a:ext cx="8258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000" dirty="0">
                <a:solidFill>
                  <a:schemeClr val="bg1">
                    <a:lumMod val="75000"/>
                  </a:schemeClr>
                </a:solidFill>
                <a:latin typeface="方正小标宋简体" panose="02000000000000000000" pitchFamily="2" charset="-122"/>
                <a:ea typeface="方正小标宋简体" panose="02000000000000000000" pitchFamily="2" charset="-122"/>
              </a:rPr>
              <a:t>4</a:t>
            </a:r>
            <a:r>
              <a:rPr lang="zh-CN" altLang="en-US" sz="1000" dirty="0">
                <a:solidFill>
                  <a:schemeClr val="bg1">
                    <a:lumMod val="75000"/>
                  </a:schemeClr>
                </a:solidFill>
                <a:latin typeface="方正小标宋简体" panose="02000000000000000000" pitchFamily="2" charset="-122"/>
                <a:ea typeface="方正小标宋简体" panose="02000000000000000000" pitchFamily="2" charset="-122"/>
              </a:rPr>
              <a:t>、正选择基因的注释</a:t>
            </a:r>
          </a:p>
        </p:txBody>
      </p:sp>
      <p:pic>
        <p:nvPicPr>
          <p:cNvPr id="4" name="图片 3">
            <a:extLst>
              <a:ext uri="{FF2B5EF4-FFF2-40B4-BE49-F238E27FC236}">
                <a16:creationId xmlns:a16="http://schemas.microsoft.com/office/drawing/2014/main" id="{615D6C75-373B-49FA-9B11-74BACCAC6290}"/>
              </a:ext>
            </a:extLst>
          </p:cNvPr>
          <p:cNvPicPr>
            <a:picLocks noChangeAspect="1"/>
          </p:cNvPicPr>
          <p:nvPr/>
        </p:nvPicPr>
        <p:blipFill>
          <a:blip r:embed="rId3"/>
          <a:stretch>
            <a:fillRect/>
          </a:stretch>
        </p:blipFill>
        <p:spPr>
          <a:xfrm>
            <a:off x="1508207" y="2860947"/>
            <a:ext cx="7257906" cy="3183292"/>
          </a:xfrm>
          <a:prstGeom prst="rect">
            <a:avLst/>
          </a:prstGeom>
        </p:spPr>
      </p:pic>
    </p:spTree>
    <p:extLst>
      <p:ext uri="{BB962C8B-B14F-4D97-AF65-F5344CB8AC3E}">
        <p14:creationId xmlns:p14="http://schemas.microsoft.com/office/powerpoint/2010/main" val="343506882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3266</Words>
  <Application>Microsoft Office PowerPoint</Application>
  <PresentationFormat>全屏显示(4:3)</PresentationFormat>
  <Paragraphs>334</Paragraphs>
  <Slides>20</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方正小标宋简体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雪贤 宋</dc:creator>
  <cp:lastModifiedBy>朱 明远</cp:lastModifiedBy>
  <cp:revision>111</cp:revision>
  <dcterms:created xsi:type="dcterms:W3CDTF">2019-04-10T02:23:00Z</dcterms:created>
  <dcterms:modified xsi:type="dcterms:W3CDTF">2019-06-10T07:32:33Z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